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Amatic SC" panose="020B0604020202020204" charset="-79"/>
      <p:regular r:id="rId25"/>
      <p:bold r:id="rId26"/>
    </p:embeddedFont>
    <p:embeddedFont>
      <p:font typeface="Comfortaa" panose="020B0604020202020204" charset="0"/>
      <p:regular r:id="rId27"/>
      <p:bold r:id="rId28"/>
    </p:embeddedFont>
    <p:embeddedFont>
      <p:font typeface="Lato" panose="020B0604020202020204" charset="0"/>
      <p:regular r:id="rId29"/>
      <p:bold r:id="rId30"/>
      <p:italic r:id="rId31"/>
      <p:boldItalic r:id="rId32"/>
    </p:embeddedFont>
    <p:embeddedFont>
      <p:font typeface="Source Code Pro" panose="020B0604020202020204" charset="0"/>
      <p:regular r:id="rId33"/>
      <p:bold r:id="rId34"/>
      <p:italic r:id="rId35"/>
      <p:boldItalic r:id="rId36"/>
    </p:embeddedFont>
    <p:embeddedFont>
      <p:font typeface="Verdana" panose="020B0604030504040204" pitchFamily="3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8213EAA-1EF1-40D5-A080-0DA1E52AEF8E}">
  <a:tblStyle styleId="{88213EAA-1EF1-40D5-A080-0DA1E52AEF8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heme" Target="theme/theme1.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7a6be0cac5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7a6be0cac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7a6be0cac5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7a6be0cac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7a6be0cac5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7a6be0cac5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a6be0cac5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a6be0cac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a6be0cac5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7a6be0cac5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7a6be0cac5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7a6be0cac5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7a6be0cac5_0_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7a6be0cac5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7a6be0cac5_0_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7a6be0cac5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7a6be0cac5_0_3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7a6be0cac5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7a725f3f03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7a725f3f0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6280e11d1c_2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6280e11d1c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7a6be0cac5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7a6be0cac5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7a6be0cac5_0_3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7a6be0cac5_0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6280e11d1c_2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6280e11d1c_2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6280e11d1c_2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6280e11d1c_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6280e11d1c_2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6280e11d1c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6280e11d1c_2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6280e11d1c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planet’s future, Leading by example, Safety, Inspiring others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6280e11d1c_2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6280e11d1c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6280e11d1c_2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6280e11d1c_2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6280e11d1c_2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6280e11d1c_2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7a6be0cac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7a6be0cac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160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160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160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160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160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160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160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1600"/>
              </a:spcBef>
              <a:spcAft>
                <a:spcPts val="160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1600"/>
              </a:spcBef>
              <a:spcAft>
                <a:spcPts val="0"/>
              </a:spcAft>
              <a:buClr>
                <a:schemeClr val="accent1"/>
              </a:buClr>
              <a:buSzPts val="1400"/>
              <a:buChar char="○"/>
              <a:defRPr>
                <a:solidFill>
                  <a:schemeClr val="accent1"/>
                </a:solidFill>
                <a:highlight>
                  <a:schemeClr val="lt1"/>
                </a:highlight>
              </a:defRPr>
            </a:lvl2pPr>
            <a:lvl3pPr marL="1371600" lvl="2" indent="-317500">
              <a:spcBef>
                <a:spcPts val="1600"/>
              </a:spcBef>
              <a:spcAft>
                <a:spcPts val="0"/>
              </a:spcAft>
              <a:buClr>
                <a:schemeClr val="accent1"/>
              </a:buClr>
              <a:buSzPts val="1400"/>
              <a:buChar char="■"/>
              <a:defRPr>
                <a:solidFill>
                  <a:schemeClr val="accent1"/>
                </a:solidFill>
                <a:highlight>
                  <a:schemeClr val="lt1"/>
                </a:highlight>
              </a:defRPr>
            </a:lvl3pPr>
            <a:lvl4pPr marL="1828800" lvl="3" indent="-317500">
              <a:spcBef>
                <a:spcPts val="1600"/>
              </a:spcBef>
              <a:spcAft>
                <a:spcPts val="0"/>
              </a:spcAft>
              <a:buClr>
                <a:schemeClr val="accent1"/>
              </a:buClr>
              <a:buSzPts val="1400"/>
              <a:buChar char="●"/>
              <a:defRPr>
                <a:solidFill>
                  <a:schemeClr val="accent1"/>
                </a:solidFill>
                <a:highlight>
                  <a:schemeClr val="lt1"/>
                </a:highlight>
              </a:defRPr>
            </a:lvl4pPr>
            <a:lvl5pPr marL="2286000" lvl="4" indent="-317500">
              <a:spcBef>
                <a:spcPts val="1600"/>
              </a:spcBef>
              <a:spcAft>
                <a:spcPts val="0"/>
              </a:spcAft>
              <a:buClr>
                <a:schemeClr val="accent1"/>
              </a:buClr>
              <a:buSzPts val="1400"/>
              <a:buChar char="○"/>
              <a:defRPr>
                <a:solidFill>
                  <a:schemeClr val="accent1"/>
                </a:solidFill>
                <a:highlight>
                  <a:schemeClr val="lt1"/>
                </a:highlight>
              </a:defRPr>
            </a:lvl5pPr>
            <a:lvl6pPr marL="2743200" lvl="5" indent="-317500">
              <a:spcBef>
                <a:spcPts val="1600"/>
              </a:spcBef>
              <a:spcAft>
                <a:spcPts val="0"/>
              </a:spcAft>
              <a:buClr>
                <a:schemeClr val="accent1"/>
              </a:buClr>
              <a:buSzPts val="1400"/>
              <a:buChar char="■"/>
              <a:defRPr>
                <a:solidFill>
                  <a:schemeClr val="accent1"/>
                </a:solidFill>
                <a:highlight>
                  <a:schemeClr val="lt1"/>
                </a:highlight>
              </a:defRPr>
            </a:lvl6pPr>
            <a:lvl7pPr marL="3200400" lvl="6" indent="-317500">
              <a:spcBef>
                <a:spcPts val="1600"/>
              </a:spcBef>
              <a:spcAft>
                <a:spcPts val="0"/>
              </a:spcAft>
              <a:buClr>
                <a:schemeClr val="accent1"/>
              </a:buClr>
              <a:buSzPts val="1400"/>
              <a:buChar char="●"/>
              <a:defRPr>
                <a:solidFill>
                  <a:schemeClr val="accent1"/>
                </a:solidFill>
                <a:highlight>
                  <a:schemeClr val="lt1"/>
                </a:highlight>
              </a:defRPr>
            </a:lvl7pPr>
            <a:lvl8pPr marL="3657600" lvl="7" indent="-317500">
              <a:spcBef>
                <a:spcPts val="1600"/>
              </a:spcBef>
              <a:spcAft>
                <a:spcPts val="0"/>
              </a:spcAft>
              <a:buClr>
                <a:schemeClr val="accent1"/>
              </a:buClr>
              <a:buSzPts val="1400"/>
              <a:buChar char="○"/>
              <a:defRPr>
                <a:solidFill>
                  <a:schemeClr val="accent1"/>
                </a:solidFill>
                <a:highlight>
                  <a:schemeClr val="lt1"/>
                </a:highlight>
              </a:defRPr>
            </a:lvl8pPr>
            <a:lvl9pPr marL="4114800" lvl="8" indent="-317500">
              <a:spcBef>
                <a:spcPts val="1600"/>
              </a:spcBef>
              <a:spcAft>
                <a:spcPts val="160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hyperlink" Target="http://www.butmantwp.com/quick_links/household_hazardous_waste.php:"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hyperlink" Target="https://www.vectorstock.com/royalty-free-vector/colorful-recycle-trash-bins-set-of-vector-16347077" TargetMode="External"/><Relationship Id="rId13" Type="http://schemas.openxmlformats.org/officeDocument/2006/relationships/image" Target="../media/image3.png"/><Relationship Id="rId3" Type="http://schemas.openxmlformats.org/officeDocument/2006/relationships/hyperlink" Target="http://www.smythcounty.org/solid_waste/solid_waste.htm" TargetMode="External"/><Relationship Id="rId7" Type="http://schemas.openxmlformats.org/officeDocument/2006/relationships/hyperlink" Target="https://www.theatlantic.com/magazine/archive/2015/07/future-of-trash/395279/" TargetMode="External"/><Relationship Id="rId12" Type="http://schemas.openxmlformats.org/officeDocument/2006/relationships/hyperlink" Target="https://www.norcalcompactors.net/recycling-positive-effect/"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https://www.factset.com/services" TargetMode="External"/><Relationship Id="rId11" Type="http://schemas.openxmlformats.org/officeDocument/2006/relationships/hyperlink" Target="https://www.plasticpollutioncoalition.org/blog/2016/8/19/10-reasons-to-pick-up-10-pieces-of-trash" TargetMode="External"/><Relationship Id="rId5" Type="http://schemas.openxmlformats.org/officeDocument/2006/relationships/hyperlink" Target="http://www.butmantwp.com/quick_links/household_hazardous_waste.php" TargetMode="External"/><Relationship Id="rId10" Type="http://schemas.openxmlformats.org/officeDocument/2006/relationships/hyperlink" Target="https://www.energydigital.com/top-10/top-10-us-waste-management-companies" TargetMode="External"/><Relationship Id="rId4" Type="http://schemas.openxmlformats.org/officeDocument/2006/relationships/hyperlink" Target="https://www.businessliveme.com/environment/worlds-2-billion-ton-trash-problem-just-got-more-alarming/" TargetMode="External"/><Relationship Id="rId9" Type="http://schemas.openxmlformats.org/officeDocument/2006/relationships/hyperlink" Target="https://www.euronews.com/2018/04/20/what-plastic-objects-cause-the-most-waste-in-the-se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subTitle" idx="1"/>
          </p:nvPr>
        </p:nvSpPr>
        <p:spPr>
          <a:xfrm>
            <a:off x="5402925" y="3345125"/>
            <a:ext cx="3477300" cy="1988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t>Done By:</a:t>
            </a:r>
            <a:endParaRPr sz="1800"/>
          </a:p>
          <a:p>
            <a:pPr marL="0" lvl="0" indent="0" algn="r" rtl="0">
              <a:spcBef>
                <a:spcPts val="0"/>
              </a:spcBef>
              <a:spcAft>
                <a:spcPts val="0"/>
              </a:spcAft>
              <a:buNone/>
            </a:pPr>
            <a:r>
              <a:rPr lang="en" sz="1800"/>
              <a:t>Nihar Gupte</a:t>
            </a:r>
            <a:endParaRPr sz="1800"/>
          </a:p>
          <a:p>
            <a:pPr marL="0" lvl="0" indent="0" algn="r" rtl="0">
              <a:spcBef>
                <a:spcPts val="0"/>
              </a:spcBef>
              <a:spcAft>
                <a:spcPts val="0"/>
              </a:spcAft>
              <a:buNone/>
            </a:pPr>
            <a:r>
              <a:rPr lang="en" sz="1800"/>
              <a:t>Pranav Bhandari</a:t>
            </a:r>
            <a:endParaRPr sz="1800"/>
          </a:p>
          <a:p>
            <a:pPr marL="0" lvl="0" indent="0" algn="r" rtl="0">
              <a:spcBef>
                <a:spcPts val="0"/>
              </a:spcBef>
              <a:spcAft>
                <a:spcPts val="0"/>
              </a:spcAft>
              <a:buNone/>
            </a:pPr>
            <a:r>
              <a:rPr lang="en" sz="1800"/>
              <a:t>Ruta Vaghasia</a:t>
            </a:r>
            <a:endParaRPr sz="1800"/>
          </a:p>
          <a:p>
            <a:pPr marL="0" lvl="0" indent="0" algn="r" rtl="0">
              <a:spcBef>
                <a:spcPts val="0"/>
              </a:spcBef>
              <a:spcAft>
                <a:spcPts val="0"/>
              </a:spcAft>
              <a:buNone/>
            </a:pPr>
            <a:r>
              <a:rPr lang="en" sz="1800"/>
              <a:t>Imtiaz Khaled</a:t>
            </a:r>
            <a:endParaRPr sz="1800"/>
          </a:p>
          <a:p>
            <a:pPr marL="0" lvl="0" indent="0" algn="r" rtl="0">
              <a:spcBef>
                <a:spcPts val="0"/>
              </a:spcBef>
              <a:spcAft>
                <a:spcPts val="0"/>
              </a:spcAft>
              <a:buNone/>
            </a:pPr>
            <a:r>
              <a:rPr lang="en" sz="1800"/>
              <a:t>Rhea Pottathuparambil</a:t>
            </a:r>
            <a:endParaRPr sz="1800"/>
          </a:p>
        </p:txBody>
      </p:sp>
      <p:sp>
        <p:nvSpPr>
          <p:cNvPr id="57" name="Google Shape;57;p13"/>
          <p:cNvSpPr txBox="1"/>
          <p:nvPr/>
        </p:nvSpPr>
        <p:spPr>
          <a:xfrm>
            <a:off x="3204225" y="616652"/>
            <a:ext cx="5676000" cy="227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b="1">
              <a:latin typeface="Lato"/>
              <a:ea typeface="Lato"/>
              <a:cs typeface="Lato"/>
              <a:sym typeface="Lato"/>
            </a:endParaRPr>
          </a:p>
          <a:p>
            <a:pPr marL="0" lvl="0" indent="0" algn="l" rtl="0">
              <a:spcBef>
                <a:spcPts val="0"/>
              </a:spcBef>
              <a:spcAft>
                <a:spcPts val="0"/>
              </a:spcAft>
              <a:buNone/>
            </a:pPr>
            <a:r>
              <a:rPr lang="en" sz="5000" b="1">
                <a:latin typeface="Lato"/>
                <a:ea typeface="Lato"/>
                <a:cs typeface="Lato"/>
                <a:sym typeface="Lato"/>
              </a:rPr>
              <a:t>“</a:t>
            </a:r>
            <a:r>
              <a:rPr lang="en" sz="4800" b="1">
                <a:latin typeface="Comfortaa"/>
                <a:ea typeface="Comfortaa"/>
                <a:cs typeface="Comfortaa"/>
                <a:sym typeface="Comfortaa"/>
              </a:rPr>
              <a:t>Waste Warp</a:t>
            </a:r>
            <a:r>
              <a:rPr lang="en" sz="5000" b="1">
                <a:latin typeface="Lato"/>
                <a:ea typeface="Lato"/>
                <a:cs typeface="Lato"/>
                <a:sym typeface="Lato"/>
              </a:rPr>
              <a:t>”</a:t>
            </a:r>
            <a:endParaRPr sz="5000" b="1">
              <a:latin typeface="Lato"/>
              <a:ea typeface="Lato"/>
              <a:cs typeface="Lato"/>
              <a:sym typeface="Lato"/>
            </a:endParaRPr>
          </a:p>
          <a:p>
            <a:pPr marL="0" lvl="0" indent="0" algn="r" rtl="0">
              <a:spcBef>
                <a:spcPts val="0"/>
              </a:spcBef>
              <a:spcAft>
                <a:spcPts val="0"/>
              </a:spcAft>
              <a:buNone/>
            </a:pPr>
            <a:r>
              <a:rPr lang="en" sz="3000">
                <a:latin typeface="Lato"/>
                <a:ea typeface="Lato"/>
                <a:cs typeface="Lato"/>
                <a:sym typeface="Lato"/>
              </a:rPr>
              <a:t>-Team 6</a:t>
            </a:r>
            <a:endParaRPr sz="3000">
              <a:latin typeface="Lato"/>
              <a:ea typeface="Lato"/>
              <a:cs typeface="Lato"/>
              <a:sym typeface="Lato"/>
            </a:endParaRPr>
          </a:p>
        </p:txBody>
      </p:sp>
      <p:sp>
        <p:nvSpPr>
          <p:cNvPr id="58" name="Google Shape;58;p13"/>
          <p:cNvSpPr txBox="1"/>
          <p:nvPr/>
        </p:nvSpPr>
        <p:spPr>
          <a:xfrm>
            <a:off x="1210300" y="2962625"/>
            <a:ext cx="1434600" cy="38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dirty="0">
                <a:latin typeface="Source Code Pro"/>
                <a:ea typeface="Source Code Pro"/>
                <a:cs typeface="Source Code Pro"/>
                <a:sym typeface="Source Code Pro"/>
              </a:rPr>
              <a:t>[Fig 1]</a:t>
            </a:r>
            <a:endParaRPr i="1" dirty="0">
              <a:latin typeface="Source Code Pro"/>
              <a:ea typeface="Source Code Pro"/>
              <a:cs typeface="Source Code Pro"/>
              <a:sym typeface="Source Code Pro"/>
            </a:endParaRPr>
          </a:p>
        </p:txBody>
      </p:sp>
      <p:sp>
        <p:nvSpPr>
          <p:cNvPr id="59" name="Google Shape;59;p13"/>
          <p:cNvSpPr txBox="1"/>
          <p:nvPr/>
        </p:nvSpPr>
        <p:spPr>
          <a:xfrm>
            <a:off x="106925" y="3345125"/>
            <a:ext cx="5174700" cy="173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Source Code Pro"/>
                <a:ea typeface="Source Code Pro"/>
                <a:cs typeface="Source Code Pro"/>
                <a:sym typeface="Source Code Pro"/>
              </a:rPr>
              <a:t>University of Texas at Arlington</a:t>
            </a:r>
            <a:endParaRPr sz="2000" b="1">
              <a:latin typeface="Source Code Pro"/>
              <a:ea typeface="Source Code Pro"/>
              <a:cs typeface="Source Code Pro"/>
              <a:sym typeface="Source Code Pro"/>
            </a:endParaRPr>
          </a:p>
          <a:p>
            <a:pPr marL="0" lvl="0" indent="0" algn="l" rtl="0">
              <a:spcBef>
                <a:spcPts val="0"/>
              </a:spcBef>
              <a:spcAft>
                <a:spcPts val="0"/>
              </a:spcAft>
              <a:buNone/>
            </a:pPr>
            <a:r>
              <a:rPr lang="en" sz="2000" b="1">
                <a:latin typeface="Source Code Pro"/>
                <a:ea typeface="Source Code Pro"/>
                <a:cs typeface="Source Code Pro"/>
                <a:sym typeface="Source Code Pro"/>
              </a:rPr>
              <a:t>CSE 3330</a:t>
            </a:r>
            <a:endParaRPr sz="2000" b="1">
              <a:latin typeface="Source Code Pro"/>
              <a:ea typeface="Source Code Pro"/>
              <a:cs typeface="Source Code Pro"/>
              <a:sym typeface="Source Code Pro"/>
            </a:endParaRPr>
          </a:p>
          <a:p>
            <a:pPr marL="0" lvl="0" indent="0" algn="l" rtl="0">
              <a:spcBef>
                <a:spcPts val="0"/>
              </a:spcBef>
              <a:spcAft>
                <a:spcPts val="0"/>
              </a:spcAft>
              <a:buNone/>
            </a:pPr>
            <a:r>
              <a:rPr lang="en" sz="2000" b="1">
                <a:latin typeface="Source Code Pro"/>
                <a:ea typeface="Source Code Pro"/>
                <a:cs typeface="Source Code Pro"/>
                <a:sym typeface="Source Code Pro"/>
              </a:rPr>
              <a:t>Bhanu Jain</a:t>
            </a:r>
            <a:endParaRPr sz="2000" b="1">
              <a:latin typeface="Source Code Pro"/>
              <a:ea typeface="Source Code Pro"/>
              <a:cs typeface="Source Code Pro"/>
              <a:sym typeface="Source Code Pro"/>
            </a:endParaRPr>
          </a:p>
          <a:p>
            <a:pPr marL="0" lvl="0" indent="0" algn="l" rtl="0">
              <a:spcBef>
                <a:spcPts val="0"/>
              </a:spcBef>
              <a:spcAft>
                <a:spcPts val="0"/>
              </a:spcAft>
              <a:buNone/>
            </a:pPr>
            <a:r>
              <a:rPr lang="en" sz="2000" b="1">
                <a:latin typeface="Source Code Pro"/>
                <a:ea typeface="Source Code Pro"/>
                <a:cs typeface="Source Code Pro"/>
                <a:sym typeface="Source Code Pro"/>
              </a:rPr>
              <a:t>TA’s: Tariq Alsahfi, </a:t>
            </a:r>
            <a:endParaRPr sz="2000" b="1">
              <a:latin typeface="Source Code Pro"/>
              <a:ea typeface="Source Code Pro"/>
              <a:cs typeface="Source Code Pro"/>
              <a:sym typeface="Source Code Pro"/>
            </a:endParaRPr>
          </a:p>
          <a:p>
            <a:pPr marL="457200" lvl="0" indent="457200" algn="l" rtl="0">
              <a:spcBef>
                <a:spcPts val="0"/>
              </a:spcBef>
              <a:spcAft>
                <a:spcPts val="0"/>
              </a:spcAft>
              <a:buNone/>
            </a:pPr>
            <a:r>
              <a:rPr lang="en" sz="2000" b="1">
                <a:latin typeface="Source Code Pro"/>
                <a:ea typeface="Source Code Pro"/>
                <a:cs typeface="Source Code Pro"/>
                <a:sym typeface="Source Code Pro"/>
              </a:rPr>
              <a:t>Spardha Gupta</a:t>
            </a:r>
            <a:endParaRPr sz="2000" b="1">
              <a:latin typeface="Source Code Pro"/>
              <a:ea typeface="Source Code Pro"/>
              <a:cs typeface="Source Code Pro"/>
              <a:sym typeface="Source Code Pro"/>
            </a:endParaRPr>
          </a:p>
        </p:txBody>
      </p:sp>
      <p:pic>
        <p:nvPicPr>
          <p:cNvPr id="60" name="Google Shape;60;p13"/>
          <p:cNvPicPr preferRelativeResize="0"/>
          <p:nvPr/>
        </p:nvPicPr>
        <p:blipFill>
          <a:blip r:embed="rId3">
            <a:alphaModFix/>
          </a:blip>
          <a:stretch>
            <a:fillRect/>
          </a:stretch>
        </p:blipFill>
        <p:spPr>
          <a:xfrm>
            <a:off x="451750" y="435300"/>
            <a:ext cx="2692174" cy="26194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2"/>
          <p:cNvSpPr txBox="1">
            <a:spLocks noGrp="1"/>
          </p:cNvSpPr>
          <p:nvPr>
            <p:ph type="title"/>
          </p:nvPr>
        </p:nvSpPr>
        <p:spPr>
          <a:xfrm>
            <a:off x="1318275" y="20672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Requirements continued</a:t>
            </a:r>
            <a:endParaRPr sz="3600">
              <a:latin typeface="Comfortaa"/>
              <a:ea typeface="Comfortaa"/>
              <a:cs typeface="Comfortaa"/>
              <a:sym typeface="Comfortaa"/>
            </a:endParaRPr>
          </a:p>
        </p:txBody>
      </p:sp>
      <p:sp>
        <p:nvSpPr>
          <p:cNvPr id="137" name="Google Shape;137;p22"/>
          <p:cNvSpPr txBox="1">
            <a:spLocks noGrp="1"/>
          </p:cNvSpPr>
          <p:nvPr>
            <p:ph type="body" idx="1"/>
          </p:nvPr>
        </p:nvSpPr>
        <p:spPr>
          <a:xfrm>
            <a:off x="155850" y="1444200"/>
            <a:ext cx="8832300" cy="22551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A COLLECTOR can either be a VOLUNTEER who has an organization or a STUDENT who has a uni_name.</a:t>
            </a:r>
            <a:endParaRPr sz="1700"/>
          </a:p>
          <a:p>
            <a:pPr marL="457200" lvl="0" indent="-336550" algn="l" rtl="0">
              <a:spcBef>
                <a:spcPts val="0"/>
              </a:spcBef>
              <a:spcAft>
                <a:spcPts val="0"/>
              </a:spcAft>
              <a:buSzPts val="1700"/>
              <a:buChar char="●"/>
            </a:pPr>
            <a:r>
              <a:rPr lang="en" sz="1700"/>
              <a:t>The COLLECTED_TRASH can be either RECYCLABLE which has a type or NON_RECYCLABLE. </a:t>
            </a:r>
            <a:endParaRPr sz="1700"/>
          </a:p>
          <a:p>
            <a:pPr marL="457200" lvl="0" indent="-336550" algn="l" rtl="0">
              <a:spcBef>
                <a:spcPts val="0"/>
              </a:spcBef>
              <a:spcAft>
                <a:spcPts val="0"/>
              </a:spcAft>
              <a:buSzPts val="1700"/>
              <a:buChar char="●"/>
            </a:pPr>
            <a:r>
              <a:rPr lang="en" sz="1700"/>
              <a:t>A USER  </a:t>
            </a:r>
            <a:r>
              <a:rPr lang="en" sz="1700" i="1"/>
              <a:t>reports trash</a:t>
            </a:r>
            <a:r>
              <a:rPr lang="en" sz="1700"/>
              <a:t> at a LOCATION.</a:t>
            </a:r>
            <a:endParaRPr sz="1700"/>
          </a:p>
          <a:p>
            <a:pPr marL="457200" lvl="0" indent="-336550" algn="l" rtl="0">
              <a:spcBef>
                <a:spcPts val="0"/>
              </a:spcBef>
              <a:spcAft>
                <a:spcPts val="0"/>
              </a:spcAft>
              <a:buSzPts val="1700"/>
              <a:buChar char="●"/>
            </a:pPr>
            <a:r>
              <a:rPr lang="en" sz="1700"/>
              <a:t>A USER  </a:t>
            </a:r>
            <a:r>
              <a:rPr lang="en" sz="1700" i="1"/>
              <a:t>supervises</a:t>
            </a:r>
            <a:r>
              <a:rPr lang="en" sz="1700"/>
              <a:t> a LOCATION.</a:t>
            </a:r>
            <a:endParaRPr sz="1700"/>
          </a:p>
          <a:p>
            <a:pPr marL="457200" lvl="0" indent="-336550" algn="l" rtl="0">
              <a:spcBef>
                <a:spcPts val="0"/>
              </a:spcBef>
              <a:spcAft>
                <a:spcPts val="0"/>
              </a:spcAft>
              <a:buSzPts val="1700"/>
              <a:buChar char="●"/>
            </a:pPr>
            <a:r>
              <a:rPr lang="en" sz="1700"/>
              <a:t>A CUSTOMER </a:t>
            </a:r>
            <a:r>
              <a:rPr lang="en" sz="1700" i="1"/>
              <a:t>buys</a:t>
            </a:r>
            <a:r>
              <a:rPr lang="en" sz="1700"/>
              <a:t> RECYCLABLE Trash.</a:t>
            </a:r>
            <a:endParaRPr sz="1700"/>
          </a:p>
          <a:p>
            <a:pPr marL="457200" lvl="0" indent="-336550" algn="l" rtl="0">
              <a:spcBef>
                <a:spcPts val="0"/>
              </a:spcBef>
              <a:spcAft>
                <a:spcPts val="0"/>
              </a:spcAft>
              <a:buSzPts val="1700"/>
              <a:buChar char="●"/>
            </a:pPr>
            <a:r>
              <a:rPr lang="en" sz="1700"/>
              <a:t>A COLLECTOR </a:t>
            </a:r>
            <a:r>
              <a:rPr lang="en" sz="1700" i="1"/>
              <a:t>collects</a:t>
            </a:r>
            <a:r>
              <a:rPr lang="en" sz="1700"/>
              <a:t> COLLECTED_TRASH</a:t>
            </a:r>
            <a:endParaRPr sz="1700"/>
          </a:p>
          <a:p>
            <a:pPr marL="457200" lvl="0" indent="-336550" algn="l" rtl="0">
              <a:spcBef>
                <a:spcPts val="0"/>
              </a:spcBef>
              <a:spcAft>
                <a:spcPts val="0"/>
              </a:spcAft>
              <a:buSzPts val="1700"/>
              <a:buChar char="●"/>
            </a:pPr>
            <a:r>
              <a:rPr lang="en" sz="1700"/>
              <a:t>COLLECTED_TRASH is </a:t>
            </a:r>
            <a:r>
              <a:rPr lang="en" sz="1700" i="1"/>
              <a:t>picked up</a:t>
            </a:r>
            <a:r>
              <a:rPr lang="en" sz="1700"/>
              <a:t> from a LOCATION</a:t>
            </a:r>
            <a:endParaRPr sz="1700"/>
          </a:p>
          <a:p>
            <a:pPr marL="457200" lvl="0" indent="-336550" algn="l" rtl="0">
              <a:spcBef>
                <a:spcPts val="0"/>
              </a:spcBef>
              <a:spcAft>
                <a:spcPts val="0"/>
              </a:spcAft>
              <a:buSzPts val="1700"/>
              <a:buChar char="●"/>
            </a:pPr>
            <a:r>
              <a:rPr lang="en" sz="1700"/>
              <a:t>NON_RECYCLABLE trash </a:t>
            </a:r>
            <a:r>
              <a:rPr lang="en" sz="1700" i="1"/>
              <a:t>is sold</a:t>
            </a:r>
            <a:r>
              <a:rPr lang="en" sz="1700"/>
              <a:t> to an ENERGY_PLANT and the amount of trash sold is recorded.</a:t>
            </a:r>
            <a:endParaRPr sz="1700"/>
          </a:p>
          <a:p>
            <a:pPr marL="457200" lvl="0" indent="0" algn="l" rtl="0">
              <a:spcBef>
                <a:spcPts val="1600"/>
              </a:spcBef>
              <a:spcAft>
                <a:spcPts val="1600"/>
              </a:spcAft>
              <a:buNone/>
            </a:pPr>
            <a:endParaRPr sz="1700"/>
          </a:p>
        </p:txBody>
      </p:sp>
      <p:sp>
        <p:nvSpPr>
          <p:cNvPr id="138" name="Google Shape;13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139" name="Google Shape;139;p22"/>
          <p:cNvPicPr preferRelativeResize="0"/>
          <p:nvPr/>
        </p:nvPicPr>
        <p:blipFill>
          <a:blip r:embed="rId3">
            <a:alphaModFix/>
          </a:blip>
          <a:stretch>
            <a:fillRect/>
          </a:stretch>
        </p:blipFill>
        <p:spPr>
          <a:xfrm>
            <a:off x="0" y="4413500"/>
            <a:ext cx="729999" cy="7299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23"/>
          <p:cNvPicPr preferRelativeResize="0"/>
          <p:nvPr/>
        </p:nvPicPr>
        <p:blipFill>
          <a:blip r:embed="rId3">
            <a:alphaModFix/>
          </a:blip>
          <a:stretch>
            <a:fillRect/>
          </a:stretch>
        </p:blipFill>
        <p:spPr>
          <a:xfrm>
            <a:off x="0" y="4413500"/>
            <a:ext cx="729999" cy="729999"/>
          </a:xfrm>
          <a:prstGeom prst="rect">
            <a:avLst/>
          </a:prstGeom>
          <a:noFill/>
          <a:ln>
            <a:noFill/>
          </a:ln>
        </p:spPr>
      </p:pic>
      <p:sp>
        <p:nvSpPr>
          <p:cNvPr id="145" name="Google Shape;145;p2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Defined Entities and Attributes</a:t>
            </a:r>
            <a:endParaRPr sz="3600">
              <a:latin typeface="Comfortaa"/>
              <a:ea typeface="Comfortaa"/>
              <a:cs typeface="Comfortaa"/>
              <a:sym typeface="Comfortaa"/>
            </a:endParaRPr>
          </a:p>
        </p:txBody>
      </p:sp>
      <p:sp>
        <p:nvSpPr>
          <p:cNvPr id="146" name="Google Shape;146;p23"/>
          <p:cNvSpPr txBox="1">
            <a:spLocks noGrp="1"/>
          </p:cNvSpPr>
          <p:nvPr>
            <p:ph type="body" idx="1"/>
          </p:nvPr>
        </p:nvSpPr>
        <p:spPr>
          <a:xfrm>
            <a:off x="214950" y="963675"/>
            <a:ext cx="8714100" cy="40227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a:t>USER - Strong entity with key attribute username, and other attributes FName, LName, Email, Password, PhoneNo</a:t>
            </a:r>
            <a:endParaRPr sz="1500"/>
          </a:p>
          <a:p>
            <a:pPr marL="457200" lvl="0" indent="-323850" algn="l" rtl="0">
              <a:spcBef>
                <a:spcPts val="0"/>
              </a:spcBef>
              <a:spcAft>
                <a:spcPts val="0"/>
              </a:spcAft>
              <a:buSzPts val="1500"/>
              <a:buChar char="●"/>
            </a:pPr>
            <a:r>
              <a:rPr lang="en" sz="1500"/>
              <a:t>LOCATION - Weak Entity with partial key Address, dependent on the identifying relationship Report_trash, with primary key username.</a:t>
            </a:r>
            <a:endParaRPr sz="1500"/>
          </a:p>
          <a:p>
            <a:pPr marL="457200" lvl="0" indent="-323850" algn="l" rtl="0">
              <a:spcBef>
                <a:spcPts val="0"/>
              </a:spcBef>
              <a:spcAft>
                <a:spcPts val="0"/>
              </a:spcAft>
              <a:buSzPts val="1500"/>
              <a:buChar char="●"/>
            </a:pPr>
            <a:r>
              <a:rPr lang="en" sz="1500"/>
              <a:t>CUSTOMER - Specialized class of USER with attribute Company_name</a:t>
            </a:r>
            <a:endParaRPr sz="1500"/>
          </a:p>
          <a:p>
            <a:pPr marL="457200" lvl="0" indent="-323850" algn="l" rtl="0">
              <a:spcBef>
                <a:spcPts val="0"/>
              </a:spcBef>
              <a:spcAft>
                <a:spcPts val="0"/>
              </a:spcAft>
              <a:buSzPts val="1500"/>
              <a:buChar char="●"/>
            </a:pPr>
            <a:r>
              <a:rPr lang="en" sz="1500"/>
              <a:t>COLLECTOR - Specialized class of USER with attribute Points</a:t>
            </a:r>
            <a:endParaRPr sz="1500"/>
          </a:p>
          <a:p>
            <a:pPr marL="457200" lvl="0" indent="-323850" algn="l" rtl="0">
              <a:spcBef>
                <a:spcPts val="0"/>
              </a:spcBef>
              <a:spcAft>
                <a:spcPts val="0"/>
              </a:spcAft>
              <a:buSzPts val="1500"/>
              <a:buChar char="●"/>
            </a:pPr>
            <a:r>
              <a:rPr lang="en" sz="1500"/>
              <a:t>VOLUNTEER - Specialized class of COLLECTOR with attribute organization.</a:t>
            </a:r>
            <a:endParaRPr sz="1500"/>
          </a:p>
          <a:p>
            <a:pPr marL="457200" lvl="0" indent="-323850" algn="l" rtl="0">
              <a:spcBef>
                <a:spcPts val="0"/>
              </a:spcBef>
              <a:spcAft>
                <a:spcPts val="0"/>
              </a:spcAft>
              <a:buSzPts val="1500"/>
              <a:buChar char="●"/>
            </a:pPr>
            <a:r>
              <a:rPr lang="en" sz="1500"/>
              <a:t>STUDENT - Specialized class of COLLECTOR with attribute uni_name.</a:t>
            </a:r>
            <a:endParaRPr sz="1500"/>
          </a:p>
          <a:p>
            <a:pPr marL="457200" lvl="0" indent="-323850" algn="l" rtl="0">
              <a:spcBef>
                <a:spcPts val="0"/>
              </a:spcBef>
              <a:spcAft>
                <a:spcPts val="0"/>
              </a:spcAft>
              <a:buSzPts val="1500"/>
              <a:buChar char="●"/>
            </a:pPr>
            <a:r>
              <a:rPr lang="en" sz="1500"/>
              <a:t>COLLECTED_TRASH - Strong entity with key attribute TrashID, and other attributed Weight and Collected_location.</a:t>
            </a:r>
            <a:endParaRPr sz="1500"/>
          </a:p>
          <a:p>
            <a:pPr marL="457200" lvl="0" indent="-323850" algn="l" rtl="0">
              <a:spcBef>
                <a:spcPts val="0"/>
              </a:spcBef>
              <a:spcAft>
                <a:spcPts val="0"/>
              </a:spcAft>
              <a:buSzPts val="1500"/>
              <a:buChar char="●"/>
            </a:pPr>
            <a:r>
              <a:rPr lang="en" sz="1500"/>
              <a:t>RECYCLABLE - Specialized class of COLLECTED_TRASH with attribute type.</a:t>
            </a:r>
            <a:endParaRPr sz="1500"/>
          </a:p>
          <a:p>
            <a:pPr marL="457200" lvl="0" indent="-323850" algn="l" rtl="0">
              <a:spcBef>
                <a:spcPts val="0"/>
              </a:spcBef>
              <a:spcAft>
                <a:spcPts val="0"/>
              </a:spcAft>
              <a:buSzPts val="1500"/>
              <a:buChar char="●"/>
            </a:pPr>
            <a:r>
              <a:rPr lang="en" sz="1500"/>
              <a:t>NON_RECYCLABLE - Specialized class of COLLECTED_TRASH</a:t>
            </a:r>
            <a:endParaRPr sz="1500"/>
          </a:p>
          <a:p>
            <a:pPr marL="457200" lvl="0" indent="-323850" algn="l" rtl="0">
              <a:spcBef>
                <a:spcPts val="0"/>
              </a:spcBef>
              <a:spcAft>
                <a:spcPts val="0"/>
              </a:spcAft>
              <a:buSzPts val="1500"/>
              <a:buChar char="●"/>
            </a:pPr>
            <a:r>
              <a:rPr lang="en" sz="1500"/>
              <a:t>ENERGY_PLANT - Strong entity with key attribute EID, Name, Address and PhoneNo.</a:t>
            </a:r>
            <a:endParaRPr sz="1500"/>
          </a:p>
          <a:p>
            <a:pPr marL="457200" lvl="0" indent="0" algn="l" rtl="0">
              <a:spcBef>
                <a:spcPts val="1600"/>
              </a:spcBef>
              <a:spcAft>
                <a:spcPts val="1600"/>
              </a:spcAft>
              <a:buNone/>
            </a:pPr>
            <a:endParaRPr sz="1700"/>
          </a:p>
        </p:txBody>
      </p:sp>
      <p:sp>
        <p:nvSpPr>
          <p:cNvPr id="147" name="Google Shape;147;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Defined Relationships</a:t>
            </a:r>
            <a:endParaRPr sz="3600">
              <a:latin typeface="Comfortaa"/>
              <a:ea typeface="Comfortaa"/>
              <a:cs typeface="Comfortaa"/>
              <a:sym typeface="Comfortaa"/>
            </a:endParaRPr>
          </a:p>
        </p:txBody>
      </p:sp>
      <p:sp>
        <p:nvSpPr>
          <p:cNvPr id="153" name="Google Shape;153;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graphicFrame>
        <p:nvGraphicFramePr>
          <p:cNvPr id="154" name="Google Shape;154;p24"/>
          <p:cNvGraphicFramePr/>
          <p:nvPr/>
        </p:nvGraphicFramePr>
        <p:xfrm>
          <a:off x="216000" y="1387750"/>
          <a:ext cx="8744975" cy="3352515"/>
        </p:xfrm>
        <a:graphic>
          <a:graphicData uri="http://schemas.openxmlformats.org/drawingml/2006/table">
            <a:tbl>
              <a:tblPr>
                <a:noFill/>
                <a:tableStyleId>{88213EAA-1EF1-40D5-A080-0DA1E52AEF8E}</a:tableStyleId>
              </a:tblPr>
              <a:tblGrid>
                <a:gridCol w="1203700">
                  <a:extLst>
                    <a:ext uri="{9D8B030D-6E8A-4147-A177-3AD203B41FA5}">
                      <a16:colId xmlns:a16="http://schemas.microsoft.com/office/drawing/2014/main" val="20000"/>
                    </a:ext>
                  </a:extLst>
                </a:gridCol>
                <a:gridCol w="1276875">
                  <a:extLst>
                    <a:ext uri="{9D8B030D-6E8A-4147-A177-3AD203B41FA5}">
                      <a16:colId xmlns:a16="http://schemas.microsoft.com/office/drawing/2014/main" val="20001"/>
                    </a:ext>
                  </a:extLst>
                </a:gridCol>
                <a:gridCol w="1234850">
                  <a:extLst>
                    <a:ext uri="{9D8B030D-6E8A-4147-A177-3AD203B41FA5}">
                      <a16:colId xmlns:a16="http://schemas.microsoft.com/office/drawing/2014/main" val="20002"/>
                    </a:ext>
                  </a:extLst>
                </a:gridCol>
                <a:gridCol w="1409250">
                  <a:extLst>
                    <a:ext uri="{9D8B030D-6E8A-4147-A177-3AD203B41FA5}">
                      <a16:colId xmlns:a16="http://schemas.microsoft.com/office/drawing/2014/main" val="20003"/>
                    </a:ext>
                  </a:extLst>
                </a:gridCol>
                <a:gridCol w="1180325">
                  <a:extLst>
                    <a:ext uri="{9D8B030D-6E8A-4147-A177-3AD203B41FA5}">
                      <a16:colId xmlns:a16="http://schemas.microsoft.com/office/drawing/2014/main" val="20004"/>
                    </a:ext>
                  </a:extLst>
                </a:gridCol>
                <a:gridCol w="733400">
                  <a:extLst>
                    <a:ext uri="{9D8B030D-6E8A-4147-A177-3AD203B41FA5}">
                      <a16:colId xmlns:a16="http://schemas.microsoft.com/office/drawing/2014/main" val="20005"/>
                    </a:ext>
                  </a:extLst>
                </a:gridCol>
                <a:gridCol w="755200">
                  <a:extLst>
                    <a:ext uri="{9D8B030D-6E8A-4147-A177-3AD203B41FA5}">
                      <a16:colId xmlns:a16="http://schemas.microsoft.com/office/drawing/2014/main" val="20006"/>
                    </a:ext>
                  </a:extLst>
                </a:gridCol>
                <a:gridCol w="951375">
                  <a:extLst>
                    <a:ext uri="{9D8B030D-6E8A-4147-A177-3AD203B41FA5}">
                      <a16:colId xmlns:a16="http://schemas.microsoft.com/office/drawing/2014/main" val="20007"/>
                    </a:ext>
                  </a:extLst>
                </a:gridCol>
              </a:tblGrid>
              <a:tr h="772075">
                <a:tc>
                  <a:txBody>
                    <a:bodyPr/>
                    <a:lstStyle/>
                    <a:p>
                      <a:pPr marL="0" lvl="0" indent="0" algn="ctr" rtl="0">
                        <a:spcBef>
                          <a:spcPts val="0"/>
                        </a:spcBef>
                        <a:spcAft>
                          <a:spcPts val="0"/>
                        </a:spcAft>
                        <a:buNone/>
                      </a:pPr>
                      <a:r>
                        <a:rPr lang="en"/>
                        <a:t>Relationship Name (R)</a:t>
                      </a:r>
                      <a:endParaRPr/>
                    </a:p>
                  </a:txBody>
                  <a:tcPr marL="91425" marR="91425" marT="91425" marB="91425"/>
                </a:tc>
                <a:tc>
                  <a:txBody>
                    <a:bodyPr/>
                    <a:lstStyle/>
                    <a:p>
                      <a:pPr marL="0" lvl="0" indent="0" algn="ctr" rtl="0">
                        <a:spcBef>
                          <a:spcPts val="0"/>
                        </a:spcBef>
                        <a:spcAft>
                          <a:spcPts val="0"/>
                        </a:spcAft>
                        <a:buNone/>
                      </a:pPr>
                      <a:r>
                        <a:rPr lang="en"/>
                        <a:t>Identifying Relationship?</a:t>
                      </a:r>
                      <a:endParaRPr/>
                    </a:p>
                  </a:txBody>
                  <a:tcPr marL="91425" marR="91425" marT="91425" marB="91425"/>
                </a:tc>
                <a:tc>
                  <a:txBody>
                    <a:bodyPr/>
                    <a:lstStyle/>
                    <a:p>
                      <a:pPr marL="0" lvl="0" indent="0" algn="ctr" rtl="0">
                        <a:spcBef>
                          <a:spcPts val="0"/>
                        </a:spcBef>
                        <a:spcAft>
                          <a:spcPts val="0"/>
                        </a:spcAft>
                        <a:buNone/>
                      </a:pPr>
                      <a:r>
                        <a:rPr lang="en"/>
                        <a:t>Entity 1 Involved (E1)</a:t>
                      </a:r>
                      <a:endParaRPr/>
                    </a:p>
                  </a:txBody>
                  <a:tcPr marL="91425" marR="91425" marT="91425" marB="91425"/>
                </a:tc>
                <a:tc>
                  <a:txBody>
                    <a:bodyPr/>
                    <a:lstStyle/>
                    <a:p>
                      <a:pPr marL="0" lvl="0" indent="0" algn="ctr" rtl="0">
                        <a:spcBef>
                          <a:spcPts val="0"/>
                        </a:spcBef>
                        <a:spcAft>
                          <a:spcPts val="0"/>
                        </a:spcAft>
                        <a:buNone/>
                      </a:pPr>
                      <a:r>
                        <a:rPr lang="en"/>
                        <a:t>Entity 2 Involved (E2)</a:t>
                      </a:r>
                      <a:endParaRPr/>
                    </a:p>
                  </a:txBody>
                  <a:tcPr marL="91425" marR="91425" marT="91425" marB="91425"/>
                </a:tc>
                <a:tc>
                  <a:txBody>
                    <a:bodyPr/>
                    <a:lstStyle/>
                    <a:p>
                      <a:pPr marL="0" lvl="0" indent="0" algn="ctr" rtl="0">
                        <a:spcBef>
                          <a:spcPts val="0"/>
                        </a:spcBef>
                        <a:spcAft>
                          <a:spcPts val="0"/>
                        </a:spcAft>
                        <a:buNone/>
                      </a:pPr>
                      <a:r>
                        <a:rPr lang="en"/>
                        <a:t>Cardinality Ratio between E1 and E2</a:t>
                      </a:r>
                      <a:endParaRPr/>
                    </a:p>
                  </a:txBody>
                  <a:tcPr marL="91425" marR="91425" marT="91425" marB="91425"/>
                </a:tc>
                <a:tc>
                  <a:txBody>
                    <a:bodyPr/>
                    <a:lstStyle/>
                    <a:p>
                      <a:pPr marL="0" lvl="0" indent="0" algn="ctr" rtl="0">
                        <a:spcBef>
                          <a:spcPts val="0"/>
                        </a:spcBef>
                        <a:spcAft>
                          <a:spcPts val="0"/>
                        </a:spcAft>
                        <a:buNone/>
                      </a:pPr>
                      <a:r>
                        <a:rPr lang="en"/>
                        <a:t>Participation of E1 in R</a:t>
                      </a:r>
                      <a:endParaRPr/>
                    </a:p>
                  </a:txBody>
                  <a:tcPr marL="91425" marR="91425" marT="91425" marB="91425"/>
                </a:tc>
                <a:tc>
                  <a:txBody>
                    <a:bodyPr/>
                    <a:lstStyle/>
                    <a:p>
                      <a:pPr marL="0" lvl="0" indent="0" algn="ctr" rtl="0">
                        <a:spcBef>
                          <a:spcPts val="0"/>
                        </a:spcBef>
                        <a:spcAft>
                          <a:spcPts val="0"/>
                        </a:spcAft>
                        <a:buNone/>
                      </a:pPr>
                      <a:r>
                        <a:rPr lang="en"/>
                        <a:t>Participation of E2 in R</a:t>
                      </a:r>
                      <a:endParaRPr/>
                    </a:p>
                  </a:txBody>
                  <a:tcPr marL="91425" marR="91425" marT="91425" marB="91425"/>
                </a:tc>
                <a:tc>
                  <a:txBody>
                    <a:bodyPr/>
                    <a:lstStyle/>
                    <a:p>
                      <a:pPr marL="0" lvl="0" indent="0" algn="ctr" rtl="0">
                        <a:spcBef>
                          <a:spcPts val="0"/>
                        </a:spcBef>
                        <a:spcAft>
                          <a:spcPts val="0"/>
                        </a:spcAft>
                        <a:buNone/>
                      </a:pPr>
                      <a:r>
                        <a:rPr lang="en"/>
                        <a:t>Attributes</a:t>
                      </a:r>
                      <a:endParaRPr/>
                    </a:p>
                  </a:txBody>
                  <a:tcPr marL="91425" marR="91425" marT="91425" marB="91425"/>
                </a:tc>
                <a:extLst>
                  <a:ext uri="{0D108BD9-81ED-4DB2-BD59-A6C34878D82A}">
                    <a16:rowId xmlns:a16="http://schemas.microsoft.com/office/drawing/2014/main" val="10000"/>
                  </a:ext>
                </a:extLst>
              </a:tr>
              <a:tr h="772075">
                <a:tc>
                  <a:txBody>
                    <a:bodyPr/>
                    <a:lstStyle/>
                    <a:p>
                      <a:pPr marL="0" lvl="0" indent="0" algn="ctr" rtl="0">
                        <a:spcBef>
                          <a:spcPts val="0"/>
                        </a:spcBef>
                        <a:spcAft>
                          <a:spcPts val="0"/>
                        </a:spcAft>
                        <a:buNone/>
                      </a:pPr>
                      <a:r>
                        <a:rPr lang="en"/>
                        <a:t>Report_trash</a:t>
                      </a:r>
                      <a:endParaRPr/>
                    </a:p>
                  </a:txBody>
                  <a:tcPr marL="91425" marR="91425" marT="91425" marB="91425"/>
                </a:tc>
                <a:tc>
                  <a:txBody>
                    <a:bodyPr/>
                    <a:lstStyle/>
                    <a:p>
                      <a:pPr marL="0" lvl="0" indent="0" algn="ctr" rtl="0">
                        <a:spcBef>
                          <a:spcPts val="0"/>
                        </a:spcBef>
                        <a:spcAft>
                          <a:spcPts val="0"/>
                        </a:spcAft>
                        <a:buNone/>
                      </a:pPr>
                      <a:r>
                        <a:rPr lang="en"/>
                        <a:t>Yes</a:t>
                      </a:r>
                      <a:endParaRPr/>
                    </a:p>
                  </a:txBody>
                  <a:tcPr marL="91425" marR="91425" marT="91425" marB="91425"/>
                </a:tc>
                <a:tc>
                  <a:txBody>
                    <a:bodyPr/>
                    <a:lstStyle/>
                    <a:p>
                      <a:pPr marL="0" lvl="0" indent="0" algn="ctr" rtl="0">
                        <a:spcBef>
                          <a:spcPts val="0"/>
                        </a:spcBef>
                        <a:spcAft>
                          <a:spcPts val="0"/>
                        </a:spcAft>
                        <a:buNone/>
                      </a:pPr>
                      <a:r>
                        <a:rPr lang="en"/>
                        <a:t>USER</a:t>
                      </a:r>
                      <a:endParaRPr/>
                    </a:p>
                  </a:txBody>
                  <a:tcPr marL="91425" marR="91425" marT="91425" marB="91425"/>
                </a:tc>
                <a:tc>
                  <a:txBody>
                    <a:bodyPr/>
                    <a:lstStyle/>
                    <a:p>
                      <a:pPr marL="0" lvl="0" indent="0" algn="ctr" rtl="0">
                        <a:spcBef>
                          <a:spcPts val="0"/>
                        </a:spcBef>
                        <a:spcAft>
                          <a:spcPts val="0"/>
                        </a:spcAft>
                        <a:buNone/>
                      </a:pPr>
                      <a:r>
                        <a:rPr lang="en"/>
                        <a:t>LOCATION</a:t>
                      </a:r>
                      <a:endParaRPr/>
                    </a:p>
                  </a:txBody>
                  <a:tcPr marL="91425" marR="91425" marT="91425" marB="91425"/>
                </a:tc>
                <a:tc>
                  <a:txBody>
                    <a:bodyPr/>
                    <a:lstStyle/>
                    <a:p>
                      <a:pPr marL="0" lvl="0" indent="0" algn="ctr" rtl="0">
                        <a:spcBef>
                          <a:spcPts val="0"/>
                        </a:spcBef>
                        <a:spcAft>
                          <a:spcPts val="0"/>
                        </a:spcAft>
                        <a:buNone/>
                      </a:pPr>
                      <a:r>
                        <a:rPr lang="en"/>
                        <a:t>M:N</a:t>
                      </a:r>
                      <a:endParaRPr/>
                    </a:p>
                  </a:txBody>
                  <a:tcPr marL="91425" marR="91425" marT="91425" marB="91425"/>
                </a:tc>
                <a:tc>
                  <a:txBody>
                    <a:bodyPr/>
                    <a:lstStyle/>
                    <a:p>
                      <a:pPr marL="0" lvl="0" indent="0" algn="ctr" rtl="0">
                        <a:spcBef>
                          <a:spcPts val="0"/>
                        </a:spcBef>
                        <a:spcAft>
                          <a:spcPts val="0"/>
                        </a:spcAft>
                        <a:buNone/>
                      </a:pPr>
                      <a:r>
                        <a:rPr lang="en"/>
                        <a:t>Partial</a:t>
                      </a:r>
                      <a:endParaRPr/>
                    </a:p>
                  </a:txBody>
                  <a:tcPr marL="91425" marR="91425" marT="91425" marB="91425"/>
                </a:tc>
                <a:tc>
                  <a:txBody>
                    <a:bodyPr/>
                    <a:lstStyle/>
                    <a:p>
                      <a:pPr marL="0" lvl="0" indent="0" algn="ctr" rtl="0">
                        <a:spcBef>
                          <a:spcPts val="0"/>
                        </a:spcBef>
                        <a:spcAft>
                          <a:spcPts val="0"/>
                        </a:spcAft>
                        <a:buNone/>
                      </a:pPr>
                      <a:r>
                        <a:rPr lang="en"/>
                        <a:t>Total</a:t>
                      </a:r>
                      <a:endParaRPr/>
                    </a:p>
                  </a:txBody>
                  <a:tcPr marL="91425" marR="91425" marT="91425" marB="91425"/>
                </a:tc>
                <a:tc>
                  <a:txBody>
                    <a:bodyPr/>
                    <a:lstStyle/>
                    <a:p>
                      <a:pPr marL="0" lvl="0" indent="0" algn="ctr" rtl="0">
                        <a:spcBef>
                          <a:spcPts val="0"/>
                        </a:spcBef>
                        <a:spcAft>
                          <a:spcPts val="0"/>
                        </a:spcAft>
                        <a:buNone/>
                      </a:pPr>
                      <a:r>
                        <a:rPr lang="en"/>
                        <a:t>nil</a:t>
                      </a:r>
                      <a:endParaRPr/>
                    </a:p>
                  </a:txBody>
                  <a:tcPr marL="91425" marR="91425" marT="91425" marB="91425"/>
                </a:tc>
                <a:extLst>
                  <a:ext uri="{0D108BD9-81ED-4DB2-BD59-A6C34878D82A}">
                    <a16:rowId xmlns:a16="http://schemas.microsoft.com/office/drawing/2014/main" val="10001"/>
                  </a:ext>
                </a:extLst>
              </a:tr>
              <a:tr h="772075">
                <a:tc>
                  <a:txBody>
                    <a:bodyPr/>
                    <a:lstStyle/>
                    <a:p>
                      <a:pPr marL="0" lvl="0" indent="0" algn="ctr" rtl="0">
                        <a:spcBef>
                          <a:spcPts val="0"/>
                        </a:spcBef>
                        <a:spcAft>
                          <a:spcPts val="0"/>
                        </a:spcAft>
                        <a:buNone/>
                      </a:pPr>
                      <a:r>
                        <a:rPr lang="en"/>
                        <a:t>supervise</a:t>
                      </a:r>
                      <a:endParaRPr/>
                    </a:p>
                  </a:txBody>
                  <a:tcPr marL="91425" marR="91425" marT="91425" marB="91425"/>
                </a:tc>
                <a:tc>
                  <a:txBody>
                    <a:bodyPr/>
                    <a:lstStyle/>
                    <a:p>
                      <a:pPr marL="0" lvl="0" indent="0" algn="ctr" rtl="0">
                        <a:spcBef>
                          <a:spcPts val="0"/>
                        </a:spcBef>
                        <a:spcAft>
                          <a:spcPts val="0"/>
                        </a:spcAft>
                        <a:buNone/>
                      </a:pPr>
                      <a:r>
                        <a:rPr lang="en"/>
                        <a:t>No</a:t>
                      </a:r>
                      <a:endParaRPr/>
                    </a:p>
                  </a:txBody>
                  <a:tcPr marL="91425" marR="91425" marT="91425" marB="91425"/>
                </a:tc>
                <a:tc>
                  <a:txBody>
                    <a:bodyPr/>
                    <a:lstStyle/>
                    <a:p>
                      <a:pPr marL="0" lvl="0" indent="0" algn="ctr" rtl="0">
                        <a:spcBef>
                          <a:spcPts val="0"/>
                        </a:spcBef>
                        <a:spcAft>
                          <a:spcPts val="0"/>
                        </a:spcAft>
                        <a:buNone/>
                      </a:pPr>
                      <a:r>
                        <a:rPr lang="en"/>
                        <a:t>USER</a:t>
                      </a:r>
                      <a:endParaRPr/>
                    </a:p>
                  </a:txBody>
                  <a:tcPr marL="91425" marR="91425" marT="91425" marB="91425"/>
                </a:tc>
                <a:tc>
                  <a:txBody>
                    <a:bodyPr/>
                    <a:lstStyle/>
                    <a:p>
                      <a:pPr marL="0" lvl="0" indent="0" algn="ctr" rtl="0">
                        <a:spcBef>
                          <a:spcPts val="0"/>
                        </a:spcBef>
                        <a:spcAft>
                          <a:spcPts val="0"/>
                        </a:spcAft>
                        <a:buNone/>
                      </a:pPr>
                      <a:r>
                        <a:rPr lang="en"/>
                        <a:t>LOCATION</a:t>
                      </a:r>
                      <a:endParaRPr/>
                    </a:p>
                  </a:txBody>
                  <a:tcPr marL="91425" marR="91425" marT="91425" marB="91425"/>
                </a:tc>
                <a:tc>
                  <a:txBody>
                    <a:bodyPr/>
                    <a:lstStyle/>
                    <a:p>
                      <a:pPr marL="0" lvl="0" indent="0" algn="ctr" rtl="0">
                        <a:spcBef>
                          <a:spcPts val="0"/>
                        </a:spcBef>
                        <a:spcAft>
                          <a:spcPts val="0"/>
                        </a:spcAft>
                        <a:buNone/>
                      </a:pPr>
                      <a:r>
                        <a:rPr lang="en"/>
                        <a:t>1:1</a:t>
                      </a:r>
                      <a:endParaRPr/>
                    </a:p>
                  </a:txBody>
                  <a:tcPr marL="91425" marR="91425" marT="91425" marB="91425"/>
                </a:tc>
                <a:tc>
                  <a:txBody>
                    <a:bodyPr/>
                    <a:lstStyle/>
                    <a:p>
                      <a:pPr marL="0" lvl="0" indent="0" algn="ctr" rtl="0">
                        <a:spcBef>
                          <a:spcPts val="0"/>
                        </a:spcBef>
                        <a:spcAft>
                          <a:spcPts val="0"/>
                        </a:spcAft>
                        <a:buNone/>
                      </a:pPr>
                      <a:r>
                        <a:rPr lang="en"/>
                        <a:t>Partial</a:t>
                      </a:r>
                      <a:endParaRPr/>
                    </a:p>
                  </a:txBody>
                  <a:tcPr marL="91425" marR="91425" marT="91425" marB="91425"/>
                </a:tc>
                <a:tc>
                  <a:txBody>
                    <a:bodyPr/>
                    <a:lstStyle/>
                    <a:p>
                      <a:pPr marL="0" lvl="0" indent="0" algn="ctr" rtl="0">
                        <a:spcBef>
                          <a:spcPts val="0"/>
                        </a:spcBef>
                        <a:spcAft>
                          <a:spcPts val="0"/>
                        </a:spcAft>
                        <a:buNone/>
                      </a:pPr>
                      <a:r>
                        <a:rPr lang="en"/>
                        <a:t>Total</a:t>
                      </a:r>
                      <a:endParaRPr/>
                    </a:p>
                  </a:txBody>
                  <a:tcPr marL="91425" marR="91425" marT="91425" marB="91425"/>
                </a:tc>
                <a:tc>
                  <a:txBody>
                    <a:bodyPr/>
                    <a:lstStyle/>
                    <a:p>
                      <a:pPr marL="0" lvl="0" indent="0" algn="ctr" rtl="0">
                        <a:spcBef>
                          <a:spcPts val="0"/>
                        </a:spcBef>
                        <a:spcAft>
                          <a:spcPts val="0"/>
                        </a:spcAft>
                        <a:buNone/>
                      </a:pPr>
                      <a:r>
                        <a:rPr lang="en"/>
                        <a:t>Nil</a:t>
                      </a:r>
                      <a:endParaRPr/>
                    </a:p>
                  </a:txBody>
                  <a:tcPr marL="91425" marR="91425" marT="91425" marB="91425"/>
                </a:tc>
                <a:extLst>
                  <a:ext uri="{0D108BD9-81ED-4DB2-BD59-A6C34878D82A}">
                    <a16:rowId xmlns:a16="http://schemas.microsoft.com/office/drawing/2014/main" val="10002"/>
                  </a:ext>
                </a:extLst>
              </a:tr>
              <a:tr h="772075">
                <a:tc>
                  <a:txBody>
                    <a:bodyPr/>
                    <a:lstStyle/>
                    <a:p>
                      <a:pPr marL="0" lvl="0" indent="0" algn="ctr" rtl="0">
                        <a:spcBef>
                          <a:spcPts val="0"/>
                        </a:spcBef>
                        <a:spcAft>
                          <a:spcPts val="0"/>
                        </a:spcAft>
                        <a:buNone/>
                      </a:pPr>
                      <a:r>
                        <a:rPr lang="en"/>
                        <a:t>buy</a:t>
                      </a:r>
                      <a:endParaRPr/>
                    </a:p>
                  </a:txBody>
                  <a:tcPr marL="91425" marR="91425" marT="91425" marB="91425"/>
                </a:tc>
                <a:tc>
                  <a:txBody>
                    <a:bodyPr/>
                    <a:lstStyle/>
                    <a:p>
                      <a:pPr marL="0" lvl="0" indent="0" algn="ctr" rtl="0">
                        <a:spcBef>
                          <a:spcPts val="0"/>
                        </a:spcBef>
                        <a:spcAft>
                          <a:spcPts val="0"/>
                        </a:spcAft>
                        <a:buNone/>
                      </a:pPr>
                      <a:r>
                        <a:rPr lang="en"/>
                        <a:t>No</a:t>
                      </a:r>
                      <a:endParaRPr/>
                    </a:p>
                  </a:txBody>
                  <a:tcPr marL="91425" marR="91425" marT="91425" marB="91425"/>
                </a:tc>
                <a:tc>
                  <a:txBody>
                    <a:bodyPr/>
                    <a:lstStyle/>
                    <a:p>
                      <a:pPr marL="0" lvl="0" indent="0" algn="ctr" rtl="0">
                        <a:spcBef>
                          <a:spcPts val="0"/>
                        </a:spcBef>
                        <a:spcAft>
                          <a:spcPts val="0"/>
                        </a:spcAft>
                        <a:buNone/>
                      </a:pPr>
                      <a:r>
                        <a:rPr lang="en"/>
                        <a:t>CUSTOMER</a:t>
                      </a:r>
                      <a:endParaRPr/>
                    </a:p>
                  </a:txBody>
                  <a:tcPr marL="91425" marR="91425" marT="91425" marB="91425"/>
                </a:tc>
                <a:tc>
                  <a:txBody>
                    <a:bodyPr/>
                    <a:lstStyle/>
                    <a:p>
                      <a:pPr marL="0" lvl="0" indent="0" algn="ctr" rtl="0">
                        <a:spcBef>
                          <a:spcPts val="0"/>
                        </a:spcBef>
                        <a:spcAft>
                          <a:spcPts val="0"/>
                        </a:spcAft>
                        <a:buNone/>
                      </a:pPr>
                      <a:r>
                        <a:rPr lang="en"/>
                        <a:t>RECYCLABLE</a:t>
                      </a:r>
                      <a:endParaRPr/>
                    </a:p>
                  </a:txBody>
                  <a:tcPr marL="91425" marR="91425" marT="91425" marB="91425"/>
                </a:tc>
                <a:tc>
                  <a:txBody>
                    <a:bodyPr/>
                    <a:lstStyle/>
                    <a:p>
                      <a:pPr marL="0" lvl="0" indent="0" algn="ctr" rtl="0">
                        <a:spcBef>
                          <a:spcPts val="0"/>
                        </a:spcBef>
                        <a:spcAft>
                          <a:spcPts val="0"/>
                        </a:spcAft>
                        <a:buNone/>
                      </a:pPr>
                      <a:r>
                        <a:rPr lang="en"/>
                        <a:t>M:N</a:t>
                      </a:r>
                      <a:endParaRPr/>
                    </a:p>
                  </a:txBody>
                  <a:tcPr marL="91425" marR="91425" marT="91425" marB="91425"/>
                </a:tc>
                <a:tc>
                  <a:txBody>
                    <a:bodyPr/>
                    <a:lstStyle/>
                    <a:p>
                      <a:pPr marL="0" lvl="0" indent="0" algn="ctr" rtl="0">
                        <a:spcBef>
                          <a:spcPts val="0"/>
                        </a:spcBef>
                        <a:spcAft>
                          <a:spcPts val="0"/>
                        </a:spcAft>
                        <a:buNone/>
                      </a:pPr>
                      <a:r>
                        <a:rPr lang="en"/>
                        <a:t>Partial</a:t>
                      </a:r>
                      <a:endParaRPr/>
                    </a:p>
                  </a:txBody>
                  <a:tcPr marL="91425" marR="91425" marT="91425" marB="91425"/>
                </a:tc>
                <a:tc>
                  <a:txBody>
                    <a:bodyPr/>
                    <a:lstStyle/>
                    <a:p>
                      <a:pPr marL="0" lvl="0" indent="0" algn="ctr" rtl="0">
                        <a:spcBef>
                          <a:spcPts val="0"/>
                        </a:spcBef>
                        <a:spcAft>
                          <a:spcPts val="0"/>
                        </a:spcAft>
                        <a:buNone/>
                      </a:pPr>
                      <a:r>
                        <a:rPr lang="en"/>
                        <a:t>Partial</a:t>
                      </a:r>
                      <a:endParaRPr/>
                    </a:p>
                  </a:txBody>
                  <a:tcPr marL="91425" marR="91425" marT="91425" marB="91425"/>
                </a:tc>
                <a:tc>
                  <a:txBody>
                    <a:bodyPr/>
                    <a:lstStyle/>
                    <a:p>
                      <a:pPr marL="0" lvl="0" indent="0" algn="ctr" rtl="0">
                        <a:spcBef>
                          <a:spcPts val="0"/>
                        </a:spcBef>
                        <a:spcAft>
                          <a:spcPts val="0"/>
                        </a:spcAft>
                        <a:buNone/>
                      </a:pPr>
                      <a:r>
                        <a:rPr lang="en"/>
                        <a:t>Nil</a:t>
                      </a:r>
                      <a:endParaRPr/>
                    </a:p>
                  </a:txBody>
                  <a:tcPr marL="91425" marR="91425" marT="91425" marB="91425"/>
                </a:tc>
                <a:extLst>
                  <a:ext uri="{0D108BD9-81ED-4DB2-BD59-A6C34878D82A}">
                    <a16:rowId xmlns:a16="http://schemas.microsoft.com/office/drawing/2014/main" val="10003"/>
                  </a:ext>
                </a:extLst>
              </a:tr>
            </a:tbl>
          </a:graphicData>
        </a:graphic>
      </p:graphicFrame>
      <p:pic>
        <p:nvPicPr>
          <p:cNvPr id="155" name="Google Shape;155;p24"/>
          <p:cNvPicPr preferRelativeResize="0"/>
          <p:nvPr/>
        </p:nvPicPr>
        <p:blipFill>
          <a:blip r:embed="rId3">
            <a:alphaModFix/>
          </a:blip>
          <a:stretch>
            <a:fillRect/>
          </a:stretch>
        </p:blipFill>
        <p:spPr>
          <a:xfrm>
            <a:off x="0" y="4413500"/>
            <a:ext cx="729999" cy="7299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Defined Relationships continued</a:t>
            </a:r>
            <a:endParaRPr sz="3600">
              <a:latin typeface="Comfortaa"/>
              <a:ea typeface="Comfortaa"/>
              <a:cs typeface="Comfortaa"/>
              <a:sym typeface="Comfortaa"/>
            </a:endParaRPr>
          </a:p>
        </p:txBody>
      </p:sp>
      <p:sp>
        <p:nvSpPr>
          <p:cNvPr id="161" name="Google Shape;161;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graphicFrame>
        <p:nvGraphicFramePr>
          <p:cNvPr id="162" name="Google Shape;162;p25"/>
          <p:cNvGraphicFramePr/>
          <p:nvPr/>
        </p:nvGraphicFramePr>
        <p:xfrm>
          <a:off x="216000" y="1387750"/>
          <a:ext cx="8744975" cy="3352515"/>
        </p:xfrm>
        <a:graphic>
          <a:graphicData uri="http://schemas.openxmlformats.org/drawingml/2006/table">
            <a:tbl>
              <a:tblPr>
                <a:noFill/>
                <a:tableStyleId>{88213EAA-1EF1-40D5-A080-0DA1E52AEF8E}</a:tableStyleId>
              </a:tblPr>
              <a:tblGrid>
                <a:gridCol w="1235575">
                  <a:extLst>
                    <a:ext uri="{9D8B030D-6E8A-4147-A177-3AD203B41FA5}">
                      <a16:colId xmlns:a16="http://schemas.microsoft.com/office/drawing/2014/main" val="20000"/>
                    </a:ext>
                  </a:extLst>
                </a:gridCol>
                <a:gridCol w="1245000">
                  <a:extLst>
                    <a:ext uri="{9D8B030D-6E8A-4147-A177-3AD203B41FA5}">
                      <a16:colId xmlns:a16="http://schemas.microsoft.com/office/drawing/2014/main" val="20001"/>
                    </a:ext>
                  </a:extLst>
                </a:gridCol>
                <a:gridCol w="1394250">
                  <a:extLst>
                    <a:ext uri="{9D8B030D-6E8A-4147-A177-3AD203B41FA5}">
                      <a16:colId xmlns:a16="http://schemas.microsoft.com/office/drawing/2014/main" val="20002"/>
                    </a:ext>
                  </a:extLst>
                </a:gridCol>
                <a:gridCol w="1324250">
                  <a:extLst>
                    <a:ext uri="{9D8B030D-6E8A-4147-A177-3AD203B41FA5}">
                      <a16:colId xmlns:a16="http://schemas.microsoft.com/office/drawing/2014/main" val="20003"/>
                    </a:ext>
                  </a:extLst>
                </a:gridCol>
                <a:gridCol w="1105925">
                  <a:extLst>
                    <a:ext uri="{9D8B030D-6E8A-4147-A177-3AD203B41FA5}">
                      <a16:colId xmlns:a16="http://schemas.microsoft.com/office/drawing/2014/main" val="20004"/>
                    </a:ext>
                  </a:extLst>
                </a:gridCol>
                <a:gridCol w="733400">
                  <a:extLst>
                    <a:ext uri="{9D8B030D-6E8A-4147-A177-3AD203B41FA5}">
                      <a16:colId xmlns:a16="http://schemas.microsoft.com/office/drawing/2014/main" val="20005"/>
                    </a:ext>
                  </a:extLst>
                </a:gridCol>
                <a:gridCol w="755200">
                  <a:extLst>
                    <a:ext uri="{9D8B030D-6E8A-4147-A177-3AD203B41FA5}">
                      <a16:colId xmlns:a16="http://schemas.microsoft.com/office/drawing/2014/main" val="20006"/>
                    </a:ext>
                  </a:extLst>
                </a:gridCol>
                <a:gridCol w="951375">
                  <a:extLst>
                    <a:ext uri="{9D8B030D-6E8A-4147-A177-3AD203B41FA5}">
                      <a16:colId xmlns:a16="http://schemas.microsoft.com/office/drawing/2014/main" val="20007"/>
                    </a:ext>
                  </a:extLst>
                </a:gridCol>
              </a:tblGrid>
              <a:tr h="772075">
                <a:tc>
                  <a:txBody>
                    <a:bodyPr/>
                    <a:lstStyle/>
                    <a:p>
                      <a:pPr marL="0" lvl="0" indent="0" algn="ctr" rtl="0">
                        <a:spcBef>
                          <a:spcPts val="0"/>
                        </a:spcBef>
                        <a:spcAft>
                          <a:spcPts val="0"/>
                        </a:spcAft>
                        <a:buNone/>
                      </a:pPr>
                      <a:r>
                        <a:rPr lang="en"/>
                        <a:t>Relationship Name (R)</a:t>
                      </a:r>
                      <a:endParaRPr/>
                    </a:p>
                  </a:txBody>
                  <a:tcPr marL="91425" marR="91425" marT="91425" marB="91425"/>
                </a:tc>
                <a:tc>
                  <a:txBody>
                    <a:bodyPr/>
                    <a:lstStyle/>
                    <a:p>
                      <a:pPr marL="0" lvl="0" indent="0" algn="ctr" rtl="0">
                        <a:spcBef>
                          <a:spcPts val="0"/>
                        </a:spcBef>
                        <a:spcAft>
                          <a:spcPts val="0"/>
                        </a:spcAft>
                        <a:buNone/>
                      </a:pPr>
                      <a:r>
                        <a:rPr lang="en"/>
                        <a:t>Identifying Relationship?</a:t>
                      </a:r>
                      <a:endParaRPr/>
                    </a:p>
                  </a:txBody>
                  <a:tcPr marL="91425" marR="91425" marT="91425" marB="91425"/>
                </a:tc>
                <a:tc>
                  <a:txBody>
                    <a:bodyPr/>
                    <a:lstStyle/>
                    <a:p>
                      <a:pPr marL="0" lvl="0" indent="0" algn="ctr" rtl="0">
                        <a:spcBef>
                          <a:spcPts val="0"/>
                        </a:spcBef>
                        <a:spcAft>
                          <a:spcPts val="0"/>
                        </a:spcAft>
                        <a:buNone/>
                      </a:pPr>
                      <a:r>
                        <a:rPr lang="en"/>
                        <a:t>Entity 1 Involved (E1)</a:t>
                      </a:r>
                      <a:endParaRPr/>
                    </a:p>
                  </a:txBody>
                  <a:tcPr marL="91425" marR="91425" marT="91425" marB="91425"/>
                </a:tc>
                <a:tc>
                  <a:txBody>
                    <a:bodyPr/>
                    <a:lstStyle/>
                    <a:p>
                      <a:pPr marL="0" lvl="0" indent="0" algn="ctr" rtl="0">
                        <a:spcBef>
                          <a:spcPts val="0"/>
                        </a:spcBef>
                        <a:spcAft>
                          <a:spcPts val="0"/>
                        </a:spcAft>
                        <a:buNone/>
                      </a:pPr>
                      <a:r>
                        <a:rPr lang="en"/>
                        <a:t>Entity 2 Involved (E2)</a:t>
                      </a:r>
                      <a:endParaRPr/>
                    </a:p>
                  </a:txBody>
                  <a:tcPr marL="91425" marR="91425" marT="91425" marB="91425"/>
                </a:tc>
                <a:tc>
                  <a:txBody>
                    <a:bodyPr/>
                    <a:lstStyle/>
                    <a:p>
                      <a:pPr marL="0" lvl="0" indent="0" algn="ctr" rtl="0">
                        <a:spcBef>
                          <a:spcPts val="0"/>
                        </a:spcBef>
                        <a:spcAft>
                          <a:spcPts val="0"/>
                        </a:spcAft>
                        <a:buNone/>
                      </a:pPr>
                      <a:r>
                        <a:rPr lang="en"/>
                        <a:t>Cardinality Ratio between E1 and E2</a:t>
                      </a:r>
                      <a:endParaRPr/>
                    </a:p>
                  </a:txBody>
                  <a:tcPr marL="91425" marR="91425" marT="91425" marB="91425"/>
                </a:tc>
                <a:tc>
                  <a:txBody>
                    <a:bodyPr/>
                    <a:lstStyle/>
                    <a:p>
                      <a:pPr marL="0" lvl="0" indent="0" algn="ctr" rtl="0">
                        <a:spcBef>
                          <a:spcPts val="0"/>
                        </a:spcBef>
                        <a:spcAft>
                          <a:spcPts val="0"/>
                        </a:spcAft>
                        <a:buNone/>
                      </a:pPr>
                      <a:r>
                        <a:rPr lang="en"/>
                        <a:t>Participation of E1 in R</a:t>
                      </a:r>
                      <a:endParaRPr/>
                    </a:p>
                  </a:txBody>
                  <a:tcPr marL="91425" marR="91425" marT="91425" marB="91425"/>
                </a:tc>
                <a:tc>
                  <a:txBody>
                    <a:bodyPr/>
                    <a:lstStyle/>
                    <a:p>
                      <a:pPr marL="0" lvl="0" indent="0" algn="ctr" rtl="0">
                        <a:spcBef>
                          <a:spcPts val="0"/>
                        </a:spcBef>
                        <a:spcAft>
                          <a:spcPts val="0"/>
                        </a:spcAft>
                        <a:buNone/>
                      </a:pPr>
                      <a:r>
                        <a:rPr lang="en"/>
                        <a:t>Participation of E2 in R</a:t>
                      </a:r>
                      <a:endParaRPr/>
                    </a:p>
                  </a:txBody>
                  <a:tcPr marL="91425" marR="91425" marT="91425" marB="91425"/>
                </a:tc>
                <a:tc>
                  <a:txBody>
                    <a:bodyPr/>
                    <a:lstStyle/>
                    <a:p>
                      <a:pPr marL="0" lvl="0" indent="0" algn="ctr" rtl="0">
                        <a:spcBef>
                          <a:spcPts val="0"/>
                        </a:spcBef>
                        <a:spcAft>
                          <a:spcPts val="0"/>
                        </a:spcAft>
                        <a:buNone/>
                      </a:pPr>
                      <a:r>
                        <a:rPr lang="en"/>
                        <a:t>Attributes</a:t>
                      </a:r>
                      <a:endParaRPr/>
                    </a:p>
                  </a:txBody>
                  <a:tcPr marL="91425" marR="91425" marT="91425" marB="91425"/>
                </a:tc>
                <a:extLst>
                  <a:ext uri="{0D108BD9-81ED-4DB2-BD59-A6C34878D82A}">
                    <a16:rowId xmlns:a16="http://schemas.microsoft.com/office/drawing/2014/main" val="10000"/>
                  </a:ext>
                </a:extLst>
              </a:tr>
              <a:tr h="772075">
                <a:tc>
                  <a:txBody>
                    <a:bodyPr/>
                    <a:lstStyle/>
                    <a:p>
                      <a:pPr marL="0" lvl="0" indent="0" algn="ctr" rtl="0">
                        <a:spcBef>
                          <a:spcPts val="0"/>
                        </a:spcBef>
                        <a:spcAft>
                          <a:spcPts val="0"/>
                        </a:spcAft>
                        <a:buNone/>
                      </a:pPr>
                      <a:r>
                        <a:rPr lang="en"/>
                        <a:t>pick_up</a:t>
                      </a:r>
                      <a:endParaRPr/>
                    </a:p>
                  </a:txBody>
                  <a:tcPr marL="91425" marR="91425" marT="91425" marB="91425"/>
                </a:tc>
                <a:tc>
                  <a:txBody>
                    <a:bodyPr/>
                    <a:lstStyle/>
                    <a:p>
                      <a:pPr marL="0" lvl="0" indent="0" algn="ctr" rtl="0">
                        <a:spcBef>
                          <a:spcPts val="0"/>
                        </a:spcBef>
                        <a:spcAft>
                          <a:spcPts val="0"/>
                        </a:spcAft>
                        <a:buNone/>
                      </a:pPr>
                      <a:r>
                        <a:rPr lang="en"/>
                        <a:t>No</a:t>
                      </a:r>
                      <a:endParaRPr/>
                    </a:p>
                  </a:txBody>
                  <a:tcPr marL="91425" marR="91425" marT="91425" marB="91425"/>
                </a:tc>
                <a:tc>
                  <a:txBody>
                    <a:bodyPr/>
                    <a:lstStyle/>
                    <a:p>
                      <a:pPr marL="0" lvl="0" indent="0" algn="ctr" rtl="0">
                        <a:spcBef>
                          <a:spcPts val="0"/>
                        </a:spcBef>
                        <a:spcAft>
                          <a:spcPts val="0"/>
                        </a:spcAft>
                        <a:buNone/>
                      </a:pPr>
                      <a:r>
                        <a:rPr lang="en"/>
                        <a:t>LOCATION</a:t>
                      </a:r>
                      <a:endParaRPr/>
                    </a:p>
                  </a:txBody>
                  <a:tcPr marL="91425" marR="91425" marT="91425" marB="91425"/>
                </a:tc>
                <a:tc>
                  <a:txBody>
                    <a:bodyPr/>
                    <a:lstStyle/>
                    <a:p>
                      <a:pPr marL="0" lvl="0" indent="0" algn="ctr" rtl="0">
                        <a:spcBef>
                          <a:spcPts val="0"/>
                        </a:spcBef>
                        <a:spcAft>
                          <a:spcPts val="0"/>
                        </a:spcAft>
                        <a:buNone/>
                      </a:pPr>
                      <a:r>
                        <a:rPr lang="en"/>
                        <a:t>COLLECTED_TRASH</a:t>
                      </a:r>
                      <a:endParaRPr/>
                    </a:p>
                  </a:txBody>
                  <a:tcPr marL="91425" marR="91425" marT="91425" marB="91425"/>
                </a:tc>
                <a:tc>
                  <a:txBody>
                    <a:bodyPr/>
                    <a:lstStyle/>
                    <a:p>
                      <a:pPr marL="0" lvl="0" indent="0" algn="ctr" rtl="0">
                        <a:spcBef>
                          <a:spcPts val="0"/>
                        </a:spcBef>
                        <a:spcAft>
                          <a:spcPts val="0"/>
                        </a:spcAft>
                        <a:buNone/>
                      </a:pPr>
                      <a:r>
                        <a:rPr lang="en"/>
                        <a:t>M:N</a:t>
                      </a:r>
                      <a:endParaRPr/>
                    </a:p>
                  </a:txBody>
                  <a:tcPr marL="91425" marR="91425" marT="91425" marB="91425"/>
                </a:tc>
                <a:tc>
                  <a:txBody>
                    <a:bodyPr/>
                    <a:lstStyle/>
                    <a:p>
                      <a:pPr marL="0" lvl="0" indent="0" algn="ctr" rtl="0">
                        <a:spcBef>
                          <a:spcPts val="0"/>
                        </a:spcBef>
                        <a:spcAft>
                          <a:spcPts val="0"/>
                        </a:spcAft>
                        <a:buNone/>
                      </a:pPr>
                      <a:r>
                        <a:rPr lang="en"/>
                        <a:t>Partial</a:t>
                      </a:r>
                      <a:endParaRPr/>
                    </a:p>
                  </a:txBody>
                  <a:tcPr marL="91425" marR="91425" marT="91425" marB="91425"/>
                </a:tc>
                <a:tc>
                  <a:txBody>
                    <a:bodyPr/>
                    <a:lstStyle/>
                    <a:p>
                      <a:pPr marL="0" lvl="0" indent="0" algn="ctr" rtl="0">
                        <a:spcBef>
                          <a:spcPts val="0"/>
                        </a:spcBef>
                        <a:spcAft>
                          <a:spcPts val="0"/>
                        </a:spcAft>
                        <a:buNone/>
                      </a:pPr>
                      <a:r>
                        <a:rPr lang="en"/>
                        <a:t>Partial</a:t>
                      </a:r>
                      <a:endParaRPr/>
                    </a:p>
                  </a:txBody>
                  <a:tcPr marL="91425" marR="91425" marT="91425" marB="91425"/>
                </a:tc>
                <a:tc>
                  <a:txBody>
                    <a:bodyPr/>
                    <a:lstStyle/>
                    <a:p>
                      <a:pPr marL="0" lvl="0" indent="0" algn="ctr" rtl="0">
                        <a:spcBef>
                          <a:spcPts val="0"/>
                        </a:spcBef>
                        <a:spcAft>
                          <a:spcPts val="0"/>
                        </a:spcAft>
                        <a:buNone/>
                      </a:pPr>
                      <a:r>
                        <a:rPr lang="en"/>
                        <a:t>nil</a:t>
                      </a:r>
                      <a:endParaRPr/>
                    </a:p>
                  </a:txBody>
                  <a:tcPr marL="91425" marR="91425" marT="91425" marB="91425"/>
                </a:tc>
                <a:extLst>
                  <a:ext uri="{0D108BD9-81ED-4DB2-BD59-A6C34878D82A}">
                    <a16:rowId xmlns:a16="http://schemas.microsoft.com/office/drawing/2014/main" val="10001"/>
                  </a:ext>
                </a:extLst>
              </a:tr>
              <a:tr h="772075">
                <a:tc>
                  <a:txBody>
                    <a:bodyPr/>
                    <a:lstStyle/>
                    <a:p>
                      <a:pPr marL="0" lvl="0" indent="0" algn="ctr" rtl="0">
                        <a:spcBef>
                          <a:spcPts val="0"/>
                        </a:spcBef>
                        <a:spcAft>
                          <a:spcPts val="0"/>
                        </a:spcAft>
                        <a:buNone/>
                      </a:pPr>
                      <a:r>
                        <a:rPr lang="en"/>
                        <a:t>collect</a:t>
                      </a:r>
                      <a:endParaRPr/>
                    </a:p>
                  </a:txBody>
                  <a:tcPr marL="91425" marR="91425" marT="91425" marB="91425"/>
                </a:tc>
                <a:tc>
                  <a:txBody>
                    <a:bodyPr/>
                    <a:lstStyle/>
                    <a:p>
                      <a:pPr marL="0" lvl="0" indent="0" algn="ctr" rtl="0">
                        <a:spcBef>
                          <a:spcPts val="0"/>
                        </a:spcBef>
                        <a:spcAft>
                          <a:spcPts val="0"/>
                        </a:spcAft>
                        <a:buNone/>
                      </a:pPr>
                      <a:r>
                        <a:rPr lang="en"/>
                        <a:t>No</a:t>
                      </a:r>
                      <a:endParaRPr/>
                    </a:p>
                  </a:txBody>
                  <a:tcPr marL="91425" marR="91425" marT="91425" marB="91425"/>
                </a:tc>
                <a:tc>
                  <a:txBody>
                    <a:bodyPr/>
                    <a:lstStyle/>
                    <a:p>
                      <a:pPr marL="0" lvl="0" indent="0" algn="ctr" rtl="0">
                        <a:spcBef>
                          <a:spcPts val="0"/>
                        </a:spcBef>
                        <a:spcAft>
                          <a:spcPts val="0"/>
                        </a:spcAft>
                        <a:buNone/>
                      </a:pPr>
                      <a:r>
                        <a:rPr lang="en"/>
                        <a:t>COLLECTOR</a:t>
                      </a:r>
                      <a:endParaRPr/>
                    </a:p>
                  </a:txBody>
                  <a:tcPr marL="91425" marR="91425" marT="91425" marB="91425"/>
                </a:tc>
                <a:tc>
                  <a:txBody>
                    <a:bodyPr/>
                    <a:lstStyle/>
                    <a:p>
                      <a:pPr marL="0" lvl="0" indent="0" algn="ctr" rtl="0">
                        <a:spcBef>
                          <a:spcPts val="0"/>
                        </a:spcBef>
                        <a:spcAft>
                          <a:spcPts val="0"/>
                        </a:spcAft>
                        <a:buNone/>
                      </a:pPr>
                      <a:r>
                        <a:rPr lang="en"/>
                        <a:t>COLLECTED_TRASH</a:t>
                      </a:r>
                      <a:endParaRPr/>
                    </a:p>
                  </a:txBody>
                  <a:tcPr marL="91425" marR="91425" marT="91425" marB="91425"/>
                </a:tc>
                <a:tc>
                  <a:txBody>
                    <a:bodyPr/>
                    <a:lstStyle/>
                    <a:p>
                      <a:pPr marL="0" lvl="0" indent="0" algn="ctr" rtl="0">
                        <a:spcBef>
                          <a:spcPts val="0"/>
                        </a:spcBef>
                        <a:spcAft>
                          <a:spcPts val="0"/>
                        </a:spcAft>
                        <a:buNone/>
                      </a:pPr>
                      <a:r>
                        <a:rPr lang="en"/>
                        <a:t>M:N</a:t>
                      </a:r>
                      <a:endParaRPr/>
                    </a:p>
                  </a:txBody>
                  <a:tcPr marL="91425" marR="91425" marT="91425" marB="91425"/>
                </a:tc>
                <a:tc>
                  <a:txBody>
                    <a:bodyPr/>
                    <a:lstStyle/>
                    <a:p>
                      <a:pPr marL="0" lvl="0" indent="0" algn="ctr" rtl="0">
                        <a:spcBef>
                          <a:spcPts val="0"/>
                        </a:spcBef>
                        <a:spcAft>
                          <a:spcPts val="0"/>
                        </a:spcAft>
                        <a:buNone/>
                      </a:pPr>
                      <a:r>
                        <a:rPr lang="en"/>
                        <a:t>Partial</a:t>
                      </a:r>
                      <a:endParaRPr/>
                    </a:p>
                  </a:txBody>
                  <a:tcPr marL="91425" marR="91425" marT="91425" marB="91425"/>
                </a:tc>
                <a:tc>
                  <a:txBody>
                    <a:bodyPr/>
                    <a:lstStyle/>
                    <a:p>
                      <a:pPr marL="0" lvl="0" indent="0" algn="ctr" rtl="0">
                        <a:spcBef>
                          <a:spcPts val="0"/>
                        </a:spcBef>
                        <a:spcAft>
                          <a:spcPts val="0"/>
                        </a:spcAft>
                        <a:buNone/>
                      </a:pPr>
                      <a:r>
                        <a:rPr lang="en"/>
                        <a:t>Total</a:t>
                      </a:r>
                      <a:endParaRPr/>
                    </a:p>
                  </a:txBody>
                  <a:tcPr marL="91425" marR="91425" marT="91425" marB="91425"/>
                </a:tc>
                <a:tc>
                  <a:txBody>
                    <a:bodyPr/>
                    <a:lstStyle/>
                    <a:p>
                      <a:pPr marL="0" lvl="0" indent="0" algn="ctr" rtl="0">
                        <a:spcBef>
                          <a:spcPts val="0"/>
                        </a:spcBef>
                        <a:spcAft>
                          <a:spcPts val="0"/>
                        </a:spcAft>
                        <a:buNone/>
                      </a:pPr>
                      <a:r>
                        <a:rPr lang="en"/>
                        <a:t>Nil</a:t>
                      </a:r>
                      <a:endParaRPr/>
                    </a:p>
                  </a:txBody>
                  <a:tcPr marL="91425" marR="91425" marT="91425" marB="91425"/>
                </a:tc>
                <a:extLst>
                  <a:ext uri="{0D108BD9-81ED-4DB2-BD59-A6C34878D82A}">
                    <a16:rowId xmlns:a16="http://schemas.microsoft.com/office/drawing/2014/main" val="10002"/>
                  </a:ext>
                </a:extLst>
              </a:tr>
              <a:tr h="772075">
                <a:tc>
                  <a:txBody>
                    <a:bodyPr/>
                    <a:lstStyle/>
                    <a:p>
                      <a:pPr marL="0" lvl="0" indent="0" algn="ctr" rtl="0">
                        <a:spcBef>
                          <a:spcPts val="0"/>
                        </a:spcBef>
                        <a:spcAft>
                          <a:spcPts val="0"/>
                        </a:spcAft>
                        <a:buNone/>
                      </a:pPr>
                      <a:r>
                        <a:rPr lang="en"/>
                        <a:t>sell</a:t>
                      </a:r>
                      <a:endParaRPr/>
                    </a:p>
                  </a:txBody>
                  <a:tcPr marL="91425" marR="91425" marT="91425" marB="91425"/>
                </a:tc>
                <a:tc>
                  <a:txBody>
                    <a:bodyPr/>
                    <a:lstStyle/>
                    <a:p>
                      <a:pPr marL="0" lvl="0" indent="0" algn="ctr" rtl="0">
                        <a:spcBef>
                          <a:spcPts val="0"/>
                        </a:spcBef>
                        <a:spcAft>
                          <a:spcPts val="0"/>
                        </a:spcAft>
                        <a:buNone/>
                      </a:pPr>
                      <a:r>
                        <a:rPr lang="en"/>
                        <a:t>No</a:t>
                      </a:r>
                      <a:endParaRPr/>
                    </a:p>
                  </a:txBody>
                  <a:tcPr marL="91425" marR="91425" marT="91425" marB="91425"/>
                </a:tc>
                <a:tc>
                  <a:txBody>
                    <a:bodyPr/>
                    <a:lstStyle/>
                    <a:p>
                      <a:pPr marL="0" lvl="0" indent="0" algn="ctr" rtl="0">
                        <a:spcBef>
                          <a:spcPts val="0"/>
                        </a:spcBef>
                        <a:spcAft>
                          <a:spcPts val="0"/>
                        </a:spcAft>
                        <a:buNone/>
                      </a:pPr>
                      <a:r>
                        <a:rPr lang="en"/>
                        <a:t>NON_RECYLABLE</a:t>
                      </a:r>
                      <a:endParaRPr/>
                    </a:p>
                  </a:txBody>
                  <a:tcPr marL="91425" marR="91425" marT="91425" marB="91425"/>
                </a:tc>
                <a:tc>
                  <a:txBody>
                    <a:bodyPr/>
                    <a:lstStyle/>
                    <a:p>
                      <a:pPr marL="0" lvl="0" indent="0" algn="ctr" rtl="0">
                        <a:spcBef>
                          <a:spcPts val="0"/>
                        </a:spcBef>
                        <a:spcAft>
                          <a:spcPts val="0"/>
                        </a:spcAft>
                        <a:buNone/>
                      </a:pPr>
                      <a:r>
                        <a:rPr lang="en"/>
                        <a:t>ENERGY_PLANT</a:t>
                      </a:r>
                      <a:endParaRPr/>
                    </a:p>
                  </a:txBody>
                  <a:tcPr marL="91425" marR="91425" marT="91425" marB="91425"/>
                </a:tc>
                <a:tc>
                  <a:txBody>
                    <a:bodyPr/>
                    <a:lstStyle/>
                    <a:p>
                      <a:pPr marL="0" lvl="0" indent="0" algn="ctr" rtl="0">
                        <a:spcBef>
                          <a:spcPts val="0"/>
                        </a:spcBef>
                        <a:spcAft>
                          <a:spcPts val="0"/>
                        </a:spcAft>
                        <a:buNone/>
                      </a:pPr>
                      <a:r>
                        <a:rPr lang="en"/>
                        <a:t>1:N</a:t>
                      </a:r>
                      <a:endParaRPr/>
                    </a:p>
                  </a:txBody>
                  <a:tcPr marL="91425" marR="91425" marT="91425" marB="91425"/>
                </a:tc>
                <a:tc>
                  <a:txBody>
                    <a:bodyPr/>
                    <a:lstStyle/>
                    <a:p>
                      <a:pPr marL="0" lvl="0" indent="0" algn="ctr" rtl="0">
                        <a:spcBef>
                          <a:spcPts val="0"/>
                        </a:spcBef>
                        <a:spcAft>
                          <a:spcPts val="0"/>
                        </a:spcAft>
                        <a:buNone/>
                      </a:pPr>
                      <a:r>
                        <a:rPr lang="en"/>
                        <a:t>Partial</a:t>
                      </a:r>
                      <a:endParaRPr/>
                    </a:p>
                  </a:txBody>
                  <a:tcPr marL="91425" marR="91425" marT="91425" marB="91425"/>
                </a:tc>
                <a:tc>
                  <a:txBody>
                    <a:bodyPr/>
                    <a:lstStyle/>
                    <a:p>
                      <a:pPr marL="0" lvl="0" indent="0" algn="ctr" rtl="0">
                        <a:spcBef>
                          <a:spcPts val="0"/>
                        </a:spcBef>
                        <a:spcAft>
                          <a:spcPts val="0"/>
                        </a:spcAft>
                        <a:buNone/>
                      </a:pPr>
                      <a:r>
                        <a:rPr lang="en"/>
                        <a:t>Total</a:t>
                      </a:r>
                      <a:endParaRPr/>
                    </a:p>
                  </a:txBody>
                  <a:tcPr marL="91425" marR="91425" marT="91425" marB="91425"/>
                </a:tc>
                <a:tc>
                  <a:txBody>
                    <a:bodyPr/>
                    <a:lstStyle/>
                    <a:p>
                      <a:pPr marL="0" lvl="0" indent="0" algn="ctr" rtl="0">
                        <a:spcBef>
                          <a:spcPts val="0"/>
                        </a:spcBef>
                        <a:spcAft>
                          <a:spcPts val="0"/>
                        </a:spcAft>
                        <a:buNone/>
                      </a:pPr>
                      <a:r>
                        <a:rPr lang="en"/>
                        <a:t>weight</a:t>
                      </a:r>
                      <a:endParaRPr/>
                    </a:p>
                  </a:txBody>
                  <a:tcPr marL="91425" marR="91425" marT="91425" marB="91425"/>
                </a:tc>
                <a:extLst>
                  <a:ext uri="{0D108BD9-81ED-4DB2-BD59-A6C34878D82A}">
                    <a16:rowId xmlns:a16="http://schemas.microsoft.com/office/drawing/2014/main" val="10003"/>
                  </a:ext>
                </a:extLst>
              </a:tr>
            </a:tbl>
          </a:graphicData>
        </a:graphic>
      </p:graphicFrame>
      <p:pic>
        <p:nvPicPr>
          <p:cNvPr id="163" name="Google Shape;163;p25"/>
          <p:cNvPicPr preferRelativeResize="0"/>
          <p:nvPr/>
        </p:nvPicPr>
        <p:blipFill>
          <a:blip r:embed="rId3">
            <a:alphaModFix/>
          </a:blip>
          <a:stretch>
            <a:fillRect/>
          </a:stretch>
        </p:blipFill>
        <p:spPr>
          <a:xfrm>
            <a:off x="0" y="4413500"/>
            <a:ext cx="729999" cy="7299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277543" y="1835606"/>
            <a:ext cx="2973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latin typeface="Comfortaa"/>
                <a:ea typeface="Comfortaa"/>
                <a:cs typeface="Comfortaa"/>
                <a:sym typeface="Comfortaa"/>
              </a:rPr>
              <a:t>ER/ EER Diagram</a:t>
            </a:r>
            <a:endParaRPr sz="3600" dirty="0">
              <a:latin typeface="Comfortaa"/>
              <a:ea typeface="Comfortaa"/>
              <a:cs typeface="Comfortaa"/>
              <a:sym typeface="Comfortaa"/>
            </a:endParaRPr>
          </a:p>
        </p:txBody>
      </p:sp>
      <p:sp>
        <p:nvSpPr>
          <p:cNvPr id="169" name="Google Shape;169;p26"/>
          <p:cNvSpPr txBox="1">
            <a:spLocks noGrp="1"/>
          </p:cNvSpPr>
          <p:nvPr>
            <p:ph type="sldNum" idx="12"/>
          </p:nvPr>
        </p:nvSpPr>
        <p:spPr>
          <a:xfrm>
            <a:off x="1089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pic>
        <p:nvPicPr>
          <p:cNvPr id="170" name="Google Shape;170;p26"/>
          <p:cNvPicPr preferRelativeResize="0"/>
          <p:nvPr/>
        </p:nvPicPr>
        <p:blipFill>
          <a:blip r:embed="rId3">
            <a:alphaModFix/>
          </a:blip>
          <a:stretch>
            <a:fillRect/>
          </a:stretch>
        </p:blipFill>
        <p:spPr>
          <a:xfrm>
            <a:off x="2586039" y="242550"/>
            <a:ext cx="6150888" cy="4736644"/>
          </a:xfrm>
          <a:prstGeom prst="rect">
            <a:avLst/>
          </a:prstGeom>
          <a:noFill/>
          <a:ln>
            <a:noFill/>
          </a:ln>
        </p:spPr>
      </p:pic>
      <p:pic>
        <p:nvPicPr>
          <p:cNvPr id="171" name="Google Shape;171;p26"/>
          <p:cNvPicPr preferRelativeResize="0"/>
          <p:nvPr/>
        </p:nvPicPr>
        <p:blipFill>
          <a:blip r:embed="rId4">
            <a:alphaModFix/>
          </a:blip>
          <a:stretch>
            <a:fillRect/>
          </a:stretch>
        </p:blipFill>
        <p:spPr>
          <a:xfrm>
            <a:off x="18300" y="3637725"/>
            <a:ext cx="729999" cy="7299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title"/>
          </p:nvPr>
        </p:nvSpPr>
        <p:spPr>
          <a:xfrm>
            <a:off x="124739" y="1661106"/>
            <a:ext cx="2625606" cy="19978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latin typeface="Comfortaa"/>
                <a:ea typeface="Comfortaa"/>
                <a:cs typeface="Comfortaa"/>
                <a:sym typeface="Comfortaa"/>
              </a:rPr>
              <a:t>Relational Schema</a:t>
            </a:r>
            <a:endParaRPr sz="3600" dirty="0">
              <a:latin typeface="Comfortaa"/>
              <a:ea typeface="Comfortaa"/>
              <a:cs typeface="Comfortaa"/>
              <a:sym typeface="Comfortaa"/>
            </a:endParaRPr>
          </a:p>
        </p:txBody>
      </p:sp>
      <p:sp>
        <p:nvSpPr>
          <p:cNvPr id="177" name="Google Shape;177;p27"/>
          <p:cNvSpPr txBox="1">
            <a:spLocks noGrp="1"/>
          </p:cNvSpPr>
          <p:nvPr>
            <p:ph type="sldNum" idx="12"/>
          </p:nvPr>
        </p:nvSpPr>
        <p:spPr>
          <a:xfrm>
            <a:off x="119583" y="461566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pic>
        <p:nvPicPr>
          <p:cNvPr id="178" name="Google Shape;178;p27"/>
          <p:cNvPicPr preferRelativeResize="0"/>
          <p:nvPr/>
        </p:nvPicPr>
        <p:blipFill>
          <a:blip r:embed="rId3">
            <a:alphaModFix/>
          </a:blip>
          <a:stretch>
            <a:fillRect/>
          </a:stretch>
        </p:blipFill>
        <p:spPr>
          <a:xfrm>
            <a:off x="2750345" y="152400"/>
            <a:ext cx="6098994" cy="4838700"/>
          </a:xfrm>
          <a:prstGeom prst="rect">
            <a:avLst/>
          </a:prstGeom>
          <a:noFill/>
          <a:ln>
            <a:noFill/>
          </a:ln>
        </p:spPr>
      </p:pic>
      <p:pic>
        <p:nvPicPr>
          <p:cNvPr id="179" name="Google Shape;179;p27"/>
          <p:cNvPicPr preferRelativeResize="0"/>
          <p:nvPr/>
        </p:nvPicPr>
        <p:blipFill>
          <a:blip r:embed="rId4">
            <a:alphaModFix/>
          </a:blip>
          <a:stretch>
            <a:fillRect/>
          </a:stretch>
        </p:blipFill>
        <p:spPr>
          <a:xfrm>
            <a:off x="0" y="3658975"/>
            <a:ext cx="729999" cy="7299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28"/>
          <p:cNvPicPr preferRelativeResize="0"/>
          <p:nvPr/>
        </p:nvPicPr>
        <p:blipFill>
          <a:blip r:embed="rId3">
            <a:alphaModFix/>
          </a:blip>
          <a:stretch>
            <a:fillRect/>
          </a:stretch>
        </p:blipFill>
        <p:spPr>
          <a:xfrm>
            <a:off x="0" y="4413500"/>
            <a:ext cx="729999" cy="729999"/>
          </a:xfrm>
          <a:prstGeom prst="rect">
            <a:avLst/>
          </a:prstGeom>
          <a:noFill/>
          <a:ln>
            <a:noFill/>
          </a:ln>
        </p:spPr>
      </p:pic>
      <p:sp>
        <p:nvSpPr>
          <p:cNvPr id="185" name="Google Shape;185;p2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Database Creation - Scripts</a:t>
            </a:r>
            <a:endParaRPr sz="3600">
              <a:latin typeface="Comfortaa"/>
              <a:ea typeface="Comfortaa"/>
              <a:cs typeface="Comfortaa"/>
              <a:sym typeface="Comfortaa"/>
            </a:endParaRPr>
          </a:p>
          <a:p>
            <a:pPr marL="0" lvl="0" indent="0" algn="l" rtl="0">
              <a:spcBef>
                <a:spcPts val="0"/>
              </a:spcBef>
              <a:spcAft>
                <a:spcPts val="0"/>
              </a:spcAft>
              <a:buNone/>
            </a:pPr>
            <a:endParaRPr/>
          </a:p>
        </p:txBody>
      </p:sp>
      <p:sp>
        <p:nvSpPr>
          <p:cNvPr id="186" name="Google Shape;186;p28"/>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87" name="Google Shape;187;p28"/>
          <p:cNvPicPr preferRelativeResize="0"/>
          <p:nvPr/>
        </p:nvPicPr>
        <p:blipFill>
          <a:blip r:embed="rId4">
            <a:alphaModFix/>
          </a:blip>
          <a:stretch>
            <a:fillRect/>
          </a:stretch>
        </p:blipFill>
        <p:spPr>
          <a:xfrm>
            <a:off x="74850" y="1135242"/>
            <a:ext cx="4236476" cy="3527058"/>
          </a:xfrm>
          <a:prstGeom prst="rect">
            <a:avLst/>
          </a:prstGeom>
          <a:noFill/>
          <a:ln>
            <a:noFill/>
          </a:ln>
        </p:spPr>
      </p:pic>
      <p:pic>
        <p:nvPicPr>
          <p:cNvPr id="188" name="Google Shape;188;p28"/>
          <p:cNvPicPr preferRelativeResize="0"/>
          <p:nvPr/>
        </p:nvPicPr>
        <p:blipFill>
          <a:blip r:embed="rId5">
            <a:alphaModFix/>
          </a:blip>
          <a:stretch>
            <a:fillRect/>
          </a:stretch>
        </p:blipFill>
        <p:spPr>
          <a:xfrm>
            <a:off x="4372750" y="936900"/>
            <a:ext cx="4639901" cy="40377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29"/>
          <p:cNvPicPr preferRelativeResize="0"/>
          <p:nvPr/>
        </p:nvPicPr>
        <p:blipFill>
          <a:blip r:embed="rId3">
            <a:alphaModFix/>
          </a:blip>
          <a:stretch>
            <a:fillRect/>
          </a:stretch>
        </p:blipFill>
        <p:spPr>
          <a:xfrm>
            <a:off x="0" y="4413500"/>
            <a:ext cx="729999" cy="729999"/>
          </a:xfrm>
          <a:prstGeom prst="rect">
            <a:avLst/>
          </a:prstGeom>
          <a:noFill/>
          <a:ln>
            <a:noFill/>
          </a:ln>
        </p:spPr>
      </p:pic>
      <p:sp>
        <p:nvSpPr>
          <p:cNvPr id="194" name="Google Shape;194;p29"/>
          <p:cNvSpPr txBox="1">
            <a:spLocks noGrp="1"/>
          </p:cNvSpPr>
          <p:nvPr>
            <p:ph type="title"/>
          </p:nvPr>
        </p:nvSpPr>
        <p:spPr>
          <a:xfrm>
            <a:off x="311700" y="10860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Data files with realistic data</a:t>
            </a:r>
            <a:endParaRPr sz="3600">
              <a:latin typeface="Comfortaa"/>
              <a:ea typeface="Comfortaa"/>
              <a:cs typeface="Comfortaa"/>
              <a:sym typeface="Comfortaa"/>
            </a:endParaRPr>
          </a:p>
        </p:txBody>
      </p:sp>
      <p:sp>
        <p:nvSpPr>
          <p:cNvPr id="195" name="Google Shape;195;p29"/>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96" name="Google Shape;196;p29"/>
          <p:cNvPicPr preferRelativeResize="0"/>
          <p:nvPr/>
        </p:nvPicPr>
        <p:blipFill>
          <a:blip r:embed="rId4">
            <a:alphaModFix/>
          </a:blip>
          <a:stretch>
            <a:fillRect/>
          </a:stretch>
        </p:blipFill>
        <p:spPr>
          <a:xfrm>
            <a:off x="427988" y="909600"/>
            <a:ext cx="1752287" cy="4100474"/>
          </a:xfrm>
          <a:prstGeom prst="rect">
            <a:avLst/>
          </a:prstGeom>
          <a:noFill/>
          <a:ln>
            <a:noFill/>
          </a:ln>
        </p:spPr>
      </p:pic>
      <p:pic>
        <p:nvPicPr>
          <p:cNvPr id="197" name="Google Shape;197;p29"/>
          <p:cNvPicPr preferRelativeResize="0"/>
          <p:nvPr/>
        </p:nvPicPr>
        <p:blipFill>
          <a:blip r:embed="rId5">
            <a:alphaModFix/>
          </a:blip>
          <a:stretch>
            <a:fillRect/>
          </a:stretch>
        </p:blipFill>
        <p:spPr>
          <a:xfrm>
            <a:off x="2252313" y="909600"/>
            <a:ext cx="3244352" cy="4100474"/>
          </a:xfrm>
          <a:prstGeom prst="rect">
            <a:avLst/>
          </a:prstGeom>
          <a:noFill/>
          <a:ln>
            <a:noFill/>
          </a:ln>
        </p:spPr>
      </p:pic>
      <p:pic>
        <p:nvPicPr>
          <p:cNvPr id="198" name="Google Shape;198;p29"/>
          <p:cNvPicPr preferRelativeResize="0"/>
          <p:nvPr/>
        </p:nvPicPr>
        <p:blipFill>
          <a:blip r:embed="rId6">
            <a:alphaModFix/>
          </a:blip>
          <a:stretch>
            <a:fillRect/>
          </a:stretch>
        </p:blipFill>
        <p:spPr>
          <a:xfrm>
            <a:off x="5568725" y="816525"/>
            <a:ext cx="2599449" cy="41935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30"/>
          <p:cNvPicPr preferRelativeResize="0"/>
          <p:nvPr/>
        </p:nvPicPr>
        <p:blipFill>
          <a:blip r:embed="rId3">
            <a:alphaModFix/>
          </a:blip>
          <a:stretch>
            <a:fillRect/>
          </a:stretch>
        </p:blipFill>
        <p:spPr>
          <a:xfrm>
            <a:off x="0" y="4413500"/>
            <a:ext cx="729999" cy="729999"/>
          </a:xfrm>
          <a:prstGeom prst="rect">
            <a:avLst/>
          </a:prstGeom>
          <a:noFill/>
          <a:ln>
            <a:noFill/>
          </a:ln>
        </p:spPr>
      </p:pic>
      <p:sp>
        <p:nvSpPr>
          <p:cNvPr id="204" name="Google Shape;204;p3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Scripts to populate the database</a:t>
            </a:r>
            <a:endParaRPr sz="3600">
              <a:latin typeface="Comfortaa"/>
              <a:ea typeface="Comfortaa"/>
              <a:cs typeface="Comfortaa"/>
              <a:sym typeface="Comfortaa"/>
            </a:endParaRPr>
          </a:p>
        </p:txBody>
      </p:sp>
      <p:sp>
        <p:nvSpPr>
          <p:cNvPr id="205" name="Google Shape;205;p30"/>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06" name="Google Shape;206;p30"/>
          <p:cNvPicPr preferRelativeResize="0"/>
          <p:nvPr/>
        </p:nvPicPr>
        <p:blipFill>
          <a:blip r:embed="rId4">
            <a:alphaModFix/>
          </a:blip>
          <a:stretch>
            <a:fillRect/>
          </a:stretch>
        </p:blipFill>
        <p:spPr>
          <a:xfrm>
            <a:off x="103750" y="1228675"/>
            <a:ext cx="4468227" cy="3340200"/>
          </a:xfrm>
          <a:prstGeom prst="rect">
            <a:avLst/>
          </a:prstGeom>
          <a:noFill/>
          <a:ln>
            <a:noFill/>
          </a:ln>
        </p:spPr>
      </p:pic>
      <p:pic>
        <p:nvPicPr>
          <p:cNvPr id="207" name="Google Shape;207;p30"/>
          <p:cNvPicPr preferRelativeResize="0"/>
          <p:nvPr/>
        </p:nvPicPr>
        <p:blipFill>
          <a:blip r:embed="rId5">
            <a:alphaModFix/>
          </a:blip>
          <a:stretch>
            <a:fillRect/>
          </a:stretch>
        </p:blipFill>
        <p:spPr>
          <a:xfrm>
            <a:off x="4667721" y="1205538"/>
            <a:ext cx="4406329" cy="33402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31"/>
          <p:cNvPicPr preferRelativeResize="0"/>
          <p:nvPr/>
        </p:nvPicPr>
        <p:blipFill>
          <a:blip r:embed="rId3">
            <a:alphaModFix/>
          </a:blip>
          <a:stretch>
            <a:fillRect/>
          </a:stretch>
        </p:blipFill>
        <p:spPr>
          <a:xfrm>
            <a:off x="0" y="4413500"/>
            <a:ext cx="729999" cy="729999"/>
          </a:xfrm>
          <a:prstGeom prst="rect">
            <a:avLst/>
          </a:prstGeom>
          <a:noFill/>
          <a:ln>
            <a:noFill/>
          </a:ln>
        </p:spPr>
      </p:pic>
      <p:sp>
        <p:nvSpPr>
          <p:cNvPr id="213" name="Google Shape;213;p31"/>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omfortaa"/>
                <a:ea typeface="Comfortaa"/>
                <a:cs typeface="Comfortaa"/>
                <a:sym typeface="Comfortaa"/>
              </a:rPr>
              <a:t>Web interface visuals</a:t>
            </a:r>
            <a:endParaRPr>
              <a:latin typeface="Comfortaa"/>
              <a:ea typeface="Comfortaa"/>
              <a:cs typeface="Comfortaa"/>
              <a:sym typeface="Comfortaa"/>
            </a:endParaRPr>
          </a:p>
        </p:txBody>
      </p:sp>
      <p:sp>
        <p:nvSpPr>
          <p:cNvPr id="214" name="Google Shape;214;p31"/>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15" name="Google Shape;215;p31"/>
          <p:cNvPicPr preferRelativeResize="0"/>
          <p:nvPr/>
        </p:nvPicPr>
        <p:blipFill>
          <a:blip r:embed="rId4">
            <a:alphaModFix/>
          </a:blip>
          <a:stretch>
            <a:fillRect/>
          </a:stretch>
        </p:blipFill>
        <p:spPr>
          <a:xfrm>
            <a:off x="250288" y="1325388"/>
            <a:ext cx="8643427" cy="314678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265500" y="159475"/>
            <a:ext cx="4045200" cy="78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a:latin typeface="Comfortaa"/>
                <a:ea typeface="Comfortaa"/>
                <a:cs typeface="Comfortaa"/>
                <a:sym typeface="Comfortaa"/>
              </a:rPr>
              <a:t>What do we do?</a:t>
            </a:r>
            <a:endParaRPr sz="3600">
              <a:latin typeface="Comfortaa"/>
              <a:ea typeface="Comfortaa"/>
              <a:cs typeface="Comfortaa"/>
              <a:sym typeface="Comfortaa"/>
            </a:endParaRPr>
          </a:p>
        </p:txBody>
      </p:sp>
      <p:sp>
        <p:nvSpPr>
          <p:cNvPr id="66" name="Google Shape;66;p14"/>
          <p:cNvSpPr txBox="1">
            <a:spLocks noGrp="1"/>
          </p:cNvSpPr>
          <p:nvPr>
            <p:ph type="body" idx="2"/>
          </p:nvPr>
        </p:nvSpPr>
        <p:spPr>
          <a:xfrm>
            <a:off x="369600" y="995350"/>
            <a:ext cx="4202400" cy="41481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Char char="●"/>
            </a:pPr>
            <a:r>
              <a:rPr lang="en" sz="1400"/>
              <a:t>We focus on picking up waste for free from user’s requested location using our web interface.</a:t>
            </a:r>
            <a:endParaRPr sz="1400"/>
          </a:p>
          <a:p>
            <a:pPr marL="457200" lvl="0" indent="-317500" algn="l" rtl="0">
              <a:spcBef>
                <a:spcPts val="0"/>
              </a:spcBef>
              <a:spcAft>
                <a:spcPts val="0"/>
              </a:spcAft>
              <a:buSzPts val="1400"/>
              <a:buChar char="●"/>
            </a:pPr>
            <a:r>
              <a:rPr lang="en" sz="1400"/>
              <a:t>We sell the recyclable waste to corporations that make products from waste, organic waste to anaerobic digesters and solid waste to waste incinerator companies (waste-to-energy plants). </a:t>
            </a:r>
            <a:endParaRPr sz="1400"/>
          </a:p>
          <a:p>
            <a:pPr marL="457200" lvl="0" indent="-342900" algn="l" rtl="0">
              <a:spcBef>
                <a:spcPts val="0"/>
              </a:spcBef>
              <a:spcAft>
                <a:spcPts val="0"/>
              </a:spcAft>
              <a:buSzPts val="1800"/>
              <a:buChar char="●"/>
            </a:pPr>
            <a:r>
              <a:rPr lang="en" sz="1400"/>
              <a:t>We get help in collecting waste from many universities’ volunteer organisations.  </a:t>
            </a:r>
            <a:r>
              <a:rPr lang="en"/>
              <a:t> </a:t>
            </a:r>
            <a:endParaRPr/>
          </a:p>
          <a:p>
            <a:pPr marL="457200" lvl="0" indent="0" algn="l" rtl="0">
              <a:spcBef>
                <a:spcPts val="1600"/>
              </a:spcBef>
              <a:spcAft>
                <a:spcPts val="1600"/>
              </a:spcAft>
              <a:buNone/>
            </a:pPr>
            <a:endParaRPr/>
          </a:p>
        </p:txBody>
      </p:sp>
      <p:sp>
        <p:nvSpPr>
          <p:cNvPr id="67" name="Google Shape;67;p14"/>
          <p:cNvSpPr txBox="1"/>
          <p:nvPr/>
        </p:nvSpPr>
        <p:spPr>
          <a:xfrm>
            <a:off x="4956950" y="159475"/>
            <a:ext cx="2020800" cy="33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u="sng">
                <a:solidFill>
                  <a:schemeClr val="hlink"/>
                </a:solidFill>
                <a:latin typeface="Source Code Pro"/>
                <a:ea typeface="Source Code Pro"/>
                <a:cs typeface="Source Code Pro"/>
                <a:sym typeface="Source Code Pro"/>
                <a:hlinkClick r:id="rId3"/>
              </a:rPr>
              <a:t>[Fig 2]</a:t>
            </a:r>
            <a:endParaRPr i="1">
              <a:latin typeface="Source Code Pro"/>
              <a:ea typeface="Source Code Pro"/>
              <a:cs typeface="Source Code Pro"/>
              <a:sym typeface="Source Code Pro"/>
            </a:endParaRPr>
          </a:p>
        </p:txBody>
      </p:sp>
      <p:pic>
        <p:nvPicPr>
          <p:cNvPr id="68" name="Google Shape;68;p14"/>
          <p:cNvPicPr preferRelativeResize="0"/>
          <p:nvPr/>
        </p:nvPicPr>
        <p:blipFill>
          <a:blip r:embed="rId4">
            <a:alphaModFix/>
          </a:blip>
          <a:stretch>
            <a:fillRect/>
          </a:stretch>
        </p:blipFill>
        <p:spPr>
          <a:xfrm>
            <a:off x="5031027" y="517093"/>
            <a:ext cx="3837000" cy="3328606"/>
          </a:xfrm>
          <a:prstGeom prst="rect">
            <a:avLst/>
          </a:prstGeom>
          <a:noFill/>
          <a:ln>
            <a:noFill/>
          </a:ln>
        </p:spPr>
      </p:pic>
      <p:pic>
        <p:nvPicPr>
          <p:cNvPr id="69" name="Google Shape;69;p14"/>
          <p:cNvPicPr preferRelativeResize="0"/>
          <p:nvPr/>
        </p:nvPicPr>
        <p:blipFill>
          <a:blip r:embed="rId5">
            <a:alphaModFix/>
          </a:blip>
          <a:stretch>
            <a:fillRect/>
          </a:stretch>
        </p:blipFill>
        <p:spPr>
          <a:xfrm>
            <a:off x="0" y="4413500"/>
            <a:ext cx="729999" cy="729999"/>
          </a:xfrm>
          <a:prstGeom prst="rect">
            <a:avLst/>
          </a:prstGeom>
          <a:noFill/>
          <a:ln>
            <a:noFill/>
          </a:ln>
        </p:spPr>
      </p:pic>
      <p:graphicFrame>
        <p:nvGraphicFramePr>
          <p:cNvPr id="70" name="Google Shape;70;p14"/>
          <p:cNvGraphicFramePr/>
          <p:nvPr/>
        </p:nvGraphicFramePr>
        <p:xfrm>
          <a:off x="5083300" y="4033550"/>
          <a:ext cx="3623450" cy="1036290"/>
        </p:xfrm>
        <a:graphic>
          <a:graphicData uri="http://schemas.openxmlformats.org/drawingml/2006/table">
            <a:tbl>
              <a:tblPr>
                <a:noFill/>
                <a:tableStyleId>{88213EAA-1EF1-40D5-A080-0DA1E52AEF8E}</a:tableStyleId>
              </a:tblPr>
              <a:tblGrid>
                <a:gridCol w="3623450">
                  <a:extLst>
                    <a:ext uri="{9D8B030D-6E8A-4147-A177-3AD203B41FA5}">
                      <a16:colId xmlns:a16="http://schemas.microsoft.com/office/drawing/2014/main" val="20000"/>
                    </a:ext>
                  </a:extLst>
                </a:gridCol>
              </a:tblGrid>
              <a:tr h="876575">
                <a:tc>
                  <a:txBody>
                    <a:bodyPr/>
                    <a:lstStyle/>
                    <a:p>
                      <a:pPr marL="0" lvl="0" indent="0" algn="l" rtl="0">
                        <a:spcBef>
                          <a:spcPts val="0"/>
                        </a:spcBef>
                        <a:spcAft>
                          <a:spcPts val="0"/>
                        </a:spcAft>
                        <a:buNone/>
                      </a:pPr>
                      <a:r>
                        <a:rPr lang="en">
                          <a:latin typeface="Source Code Pro"/>
                          <a:ea typeface="Source Code Pro"/>
                          <a:cs typeface="Source Code Pro"/>
                          <a:sym typeface="Source Code Pro"/>
                        </a:rPr>
                        <a:t>We mainly </a:t>
                      </a:r>
                      <a:r>
                        <a:rPr lang="en" b="1">
                          <a:solidFill>
                            <a:srgbClr val="38761D"/>
                          </a:solidFill>
                          <a:latin typeface="Source Code Pro"/>
                          <a:ea typeface="Source Code Pro"/>
                          <a:cs typeface="Source Code Pro"/>
                          <a:sym typeface="Source Code Pro"/>
                        </a:rPr>
                        <a:t>operate in the United States</a:t>
                      </a:r>
                      <a:r>
                        <a:rPr lang="en">
                          <a:latin typeface="Source Code Pro"/>
                          <a:ea typeface="Source Code Pro"/>
                          <a:cs typeface="Source Code Pro"/>
                          <a:sym typeface="Source Code Pro"/>
                        </a:rPr>
                        <a:t> but open to opportunities for expanding  in other countries</a:t>
                      </a:r>
                      <a:endParaRPr>
                        <a:latin typeface="Source Code Pro"/>
                        <a:ea typeface="Source Code Pro"/>
                        <a:cs typeface="Source Code Pro"/>
                        <a:sym typeface="Source Code Pro"/>
                      </a:endParaRPr>
                    </a:p>
                  </a:txBody>
                  <a:tcPr marL="91425" marR="91425" marT="91425" marB="91425"/>
                </a:tc>
                <a:extLst>
                  <a:ext uri="{0D108BD9-81ED-4DB2-BD59-A6C34878D82A}">
                    <a16:rowId xmlns:a16="http://schemas.microsoft.com/office/drawing/2014/main" val="10000"/>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2"/>
          <p:cNvSpPr txBox="1">
            <a:spLocks noGrp="1"/>
          </p:cNvSpPr>
          <p:nvPr>
            <p:ph type="title"/>
          </p:nvPr>
        </p:nvSpPr>
        <p:spPr>
          <a:xfrm>
            <a:off x="311700" y="185375"/>
            <a:ext cx="8520600" cy="98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latin typeface="Comfortaa"/>
                <a:ea typeface="Comfortaa"/>
                <a:cs typeface="Comfortaa"/>
                <a:sym typeface="Comfortaa"/>
              </a:rPr>
              <a:t>How this fulfills our business requirements</a:t>
            </a:r>
            <a:endParaRPr sz="3000" dirty="0">
              <a:latin typeface="Comfortaa"/>
              <a:ea typeface="Comfortaa"/>
              <a:cs typeface="Comfortaa"/>
              <a:sym typeface="Comfortaa"/>
            </a:endParaRPr>
          </a:p>
        </p:txBody>
      </p:sp>
      <p:sp>
        <p:nvSpPr>
          <p:cNvPr id="221" name="Google Shape;221;p32"/>
          <p:cNvSpPr txBox="1">
            <a:spLocks noGrp="1"/>
          </p:cNvSpPr>
          <p:nvPr>
            <p:ph type="body" idx="1"/>
          </p:nvPr>
        </p:nvSpPr>
        <p:spPr>
          <a:xfrm>
            <a:off x="311700" y="1347525"/>
            <a:ext cx="8520600" cy="322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1"/>
                </a:solidFill>
              </a:rPr>
              <a:t>The Database keeps track of all existing customers, collectors and trash.</a:t>
            </a:r>
            <a:endParaRPr dirty="0">
              <a:solidFill>
                <a:schemeClr val="accent1"/>
              </a:solidFill>
            </a:endParaRPr>
          </a:p>
          <a:p>
            <a:pPr marL="0" lvl="0" indent="0" algn="l" rtl="0">
              <a:spcBef>
                <a:spcPts val="1600"/>
              </a:spcBef>
              <a:spcAft>
                <a:spcPts val="0"/>
              </a:spcAft>
              <a:buNone/>
            </a:pPr>
            <a:r>
              <a:rPr lang="en" dirty="0">
                <a:solidFill>
                  <a:schemeClr val="accent1"/>
                </a:solidFill>
              </a:rPr>
              <a:t>The trash is picked up by collectors, and the trash is then added to the database, along with its type.</a:t>
            </a:r>
            <a:endParaRPr dirty="0">
              <a:solidFill>
                <a:schemeClr val="accent1"/>
              </a:solidFill>
            </a:endParaRPr>
          </a:p>
          <a:p>
            <a:pPr marL="0" lvl="0" indent="0" algn="l" rtl="0">
              <a:spcBef>
                <a:spcPts val="1600"/>
              </a:spcBef>
              <a:spcAft>
                <a:spcPts val="1600"/>
              </a:spcAft>
              <a:buNone/>
            </a:pPr>
            <a:r>
              <a:rPr lang="en" dirty="0">
                <a:solidFill>
                  <a:schemeClr val="accent1"/>
                </a:solidFill>
              </a:rPr>
              <a:t>The trash is then matched with collectors who are looking for that specific type of trash.</a:t>
            </a:r>
            <a:endParaRPr dirty="0">
              <a:solidFill>
                <a:schemeClr val="accent1"/>
              </a:solidFill>
            </a:endParaRPr>
          </a:p>
        </p:txBody>
      </p:sp>
      <p:pic>
        <p:nvPicPr>
          <p:cNvPr id="222" name="Google Shape;222;p32"/>
          <p:cNvPicPr preferRelativeResize="0"/>
          <p:nvPr/>
        </p:nvPicPr>
        <p:blipFill>
          <a:blip r:embed="rId3">
            <a:alphaModFix/>
          </a:blip>
          <a:stretch>
            <a:fillRect/>
          </a:stretch>
        </p:blipFill>
        <p:spPr>
          <a:xfrm>
            <a:off x="0" y="4413500"/>
            <a:ext cx="729999" cy="7299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3"/>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Comfortaa"/>
                <a:ea typeface="Comfortaa"/>
                <a:cs typeface="Comfortaa"/>
                <a:sym typeface="Comfortaa"/>
              </a:rPr>
              <a:t>Influence of this research on our lifestyle</a:t>
            </a:r>
            <a:endParaRPr sz="3000">
              <a:latin typeface="Comfortaa"/>
              <a:ea typeface="Comfortaa"/>
              <a:cs typeface="Comfortaa"/>
              <a:sym typeface="Comfortaa"/>
            </a:endParaRPr>
          </a:p>
        </p:txBody>
      </p:sp>
      <p:sp>
        <p:nvSpPr>
          <p:cNvPr id="228" name="Google Shape;228;p33"/>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There was a lot of work put into this project, from the start till the end. This required a lot of research about our domain. </a:t>
            </a:r>
            <a:endParaRPr>
              <a:solidFill>
                <a:srgbClr val="000000"/>
              </a:solidFill>
            </a:endParaRPr>
          </a:p>
          <a:p>
            <a:pPr marL="0" lvl="0" indent="0" algn="l" rtl="0">
              <a:spcBef>
                <a:spcPts val="1600"/>
              </a:spcBef>
              <a:spcAft>
                <a:spcPts val="1600"/>
              </a:spcAft>
              <a:buNone/>
            </a:pPr>
            <a:r>
              <a:rPr lang="en">
                <a:solidFill>
                  <a:srgbClr val="000000"/>
                </a:solidFill>
              </a:rPr>
              <a:t>This project has made us realize the reality of World’s pollution problem. We have realized how much work is needed to clean trash, which we as individuals can clean ourselves. This realization has made us aware and we have taken steps in our day to day lives to reduce the amount of trash.</a:t>
            </a:r>
            <a:endParaRPr>
              <a:solidFill>
                <a:srgbClr val="000000"/>
              </a:solidFill>
            </a:endParaRPr>
          </a:p>
        </p:txBody>
      </p:sp>
      <p:pic>
        <p:nvPicPr>
          <p:cNvPr id="229" name="Google Shape;229;p33"/>
          <p:cNvPicPr preferRelativeResize="0"/>
          <p:nvPr/>
        </p:nvPicPr>
        <p:blipFill>
          <a:blip r:embed="rId3">
            <a:alphaModFix/>
          </a:blip>
          <a:stretch>
            <a:fillRect/>
          </a:stretch>
        </p:blipFill>
        <p:spPr>
          <a:xfrm>
            <a:off x="0" y="4413500"/>
            <a:ext cx="729999" cy="7299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 </a:t>
            </a:r>
            <a:endParaRPr/>
          </a:p>
        </p:txBody>
      </p:sp>
      <p:sp>
        <p:nvSpPr>
          <p:cNvPr id="235" name="Google Shape;235;p34"/>
          <p:cNvSpPr txBox="1">
            <a:spLocks noGrp="1"/>
          </p:cNvSpPr>
          <p:nvPr>
            <p:ph type="body" idx="1"/>
          </p:nvPr>
        </p:nvSpPr>
        <p:spPr>
          <a:xfrm>
            <a:off x="311700" y="1219475"/>
            <a:ext cx="8520600" cy="3340200"/>
          </a:xfrm>
          <a:prstGeom prst="rect">
            <a:avLst/>
          </a:prstGeom>
        </p:spPr>
        <p:txBody>
          <a:bodyPr spcFirstLastPara="1" wrap="square" lIns="91425" tIns="91425" rIns="91425" bIns="91425" anchor="t" anchorCtr="0">
            <a:noAutofit/>
          </a:bodyPr>
          <a:lstStyle/>
          <a:p>
            <a:pPr marL="457200" lvl="0" indent="-298450" algn="l" rtl="0">
              <a:lnSpc>
                <a:spcPct val="200000"/>
              </a:lnSpc>
              <a:spcBef>
                <a:spcPts val="0"/>
              </a:spcBef>
              <a:spcAft>
                <a:spcPts val="0"/>
              </a:spcAft>
              <a:buSzPts val="1100"/>
              <a:buFont typeface="Arial"/>
              <a:buAutoNum type="arabicPeriod"/>
            </a:pPr>
            <a:r>
              <a:rPr lang="en" sz="1100">
                <a:latin typeface="Arial"/>
                <a:ea typeface="Arial"/>
                <a:cs typeface="Arial"/>
                <a:sym typeface="Arial"/>
              </a:rPr>
              <a:t>[Fig 1]:  </a:t>
            </a:r>
            <a:r>
              <a:rPr lang="en" sz="1100" u="sng">
                <a:solidFill>
                  <a:schemeClr val="hlink"/>
                </a:solidFill>
                <a:latin typeface="Arial"/>
                <a:ea typeface="Arial"/>
                <a:cs typeface="Arial"/>
                <a:sym typeface="Arial"/>
                <a:hlinkClick r:id="rId3"/>
              </a:rPr>
              <a:t>http://www.smythcounty.org/solid_waste/solid_waste.htm</a:t>
            </a:r>
            <a:endParaRPr sz="1100">
              <a:latin typeface="Arial"/>
              <a:ea typeface="Arial"/>
              <a:cs typeface="Arial"/>
              <a:sym typeface="Arial"/>
            </a:endParaRPr>
          </a:p>
          <a:p>
            <a:pPr marL="457200" lvl="0" indent="-298450" algn="l" rtl="0">
              <a:lnSpc>
                <a:spcPct val="200000"/>
              </a:lnSpc>
              <a:spcBef>
                <a:spcPts val="0"/>
              </a:spcBef>
              <a:spcAft>
                <a:spcPts val="0"/>
              </a:spcAft>
              <a:buSzPts val="1100"/>
              <a:buFont typeface="Arial"/>
              <a:buAutoNum type="arabicPeriod"/>
            </a:pPr>
            <a:r>
              <a:rPr lang="en" sz="1100">
                <a:uFill>
                  <a:noFill/>
                </a:uFill>
                <a:latin typeface="Arial"/>
                <a:ea typeface="Arial"/>
                <a:cs typeface="Arial"/>
                <a:sym typeface="Arial"/>
                <a:hlinkClick r:id="rId4"/>
              </a:rPr>
              <a:t>[Fig 2]:</a:t>
            </a:r>
            <a:r>
              <a:rPr lang="en" sz="1100" u="sng">
                <a:solidFill>
                  <a:schemeClr val="hlink"/>
                </a:solidFill>
                <a:latin typeface="Arial"/>
                <a:ea typeface="Arial"/>
                <a:cs typeface="Arial"/>
                <a:sym typeface="Arial"/>
                <a:hlinkClick r:id="rId5"/>
              </a:rPr>
              <a:t>http://www.butmantwp.com/quick_links/household_hazardous_waste.php</a:t>
            </a:r>
            <a:r>
              <a:rPr lang="en" sz="1100">
                <a:uFill>
                  <a:noFill/>
                </a:uFill>
                <a:latin typeface="Arial"/>
                <a:ea typeface="Arial"/>
                <a:cs typeface="Arial"/>
                <a:sym typeface="Arial"/>
                <a:hlinkClick r:id="rId4"/>
              </a:rPr>
              <a:t>:</a:t>
            </a:r>
            <a:endParaRPr sz="1100">
              <a:latin typeface="Arial"/>
              <a:ea typeface="Arial"/>
              <a:cs typeface="Arial"/>
              <a:sym typeface="Arial"/>
            </a:endParaRPr>
          </a:p>
          <a:p>
            <a:pPr marL="457200" lvl="0" indent="-298450" algn="l" rtl="0">
              <a:lnSpc>
                <a:spcPct val="200000"/>
              </a:lnSpc>
              <a:spcBef>
                <a:spcPts val="0"/>
              </a:spcBef>
              <a:spcAft>
                <a:spcPts val="0"/>
              </a:spcAft>
              <a:buSzPts val="1100"/>
              <a:buFont typeface="Arial"/>
              <a:buAutoNum type="arabicPeriod"/>
            </a:pPr>
            <a:r>
              <a:rPr lang="en" sz="1100">
                <a:uFill>
                  <a:noFill/>
                </a:uFill>
                <a:latin typeface="Arial"/>
                <a:ea typeface="Arial"/>
                <a:cs typeface="Arial"/>
                <a:sym typeface="Arial"/>
                <a:hlinkClick r:id="rId4"/>
              </a:rPr>
              <a:t>[Fig 3]: </a:t>
            </a:r>
            <a:r>
              <a:rPr lang="en" sz="1100" u="sng">
                <a:solidFill>
                  <a:schemeClr val="accent5"/>
                </a:solidFill>
                <a:latin typeface="Arial"/>
                <a:ea typeface="Arial"/>
                <a:cs typeface="Arial"/>
                <a:sym typeface="Arial"/>
                <a:hlinkClick r:id="rId4"/>
              </a:rPr>
              <a:t>https://www.businessliveme.com/environment/worlds-2-billion-ton-trash-problem-just-got-more-alarming/</a:t>
            </a:r>
            <a:endParaRPr sz="1100">
              <a:latin typeface="Arial"/>
              <a:ea typeface="Arial"/>
              <a:cs typeface="Arial"/>
              <a:sym typeface="Arial"/>
            </a:endParaRPr>
          </a:p>
          <a:p>
            <a:pPr marL="457200" lvl="0" indent="-298450" algn="l" rtl="0">
              <a:lnSpc>
                <a:spcPct val="200000"/>
              </a:lnSpc>
              <a:spcBef>
                <a:spcPts val="0"/>
              </a:spcBef>
              <a:spcAft>
                <a:spcPts val="0"/>
              </a:spcAft>
              <a:buSzPts val="1100"/>
              <a:buFont typeface="Arial"/>
              <a:buAutoNum type="arabicPeriod"/>
            </a:pPr>
            <a:r>
              <a:rPr lang="en" sz="1100">
                <a:latin typeface="Arial"/>
                <a:ea typeface="Arial"/>
                <a:cs typeface="Arial"/>
                <a:sym typeface="Arial"/>
              </a:rPr>
              <a:t>[Fig 4]: </a:t>
            </a:r>
            <a:r>
              <a:rPr lang="en" sz="1100" u="sng">
                <a:solidFill>
                  <a:schemeClr val="hlink"/>
                </a:solidFill>
                <a:latin typeface="Arial"/>
                <a:ea typeface="Arial"/>
                <a:cs typeface="Arial"/>
                <a:sym typeface="Arial"/>
                <a:hlinkClick r:id="rId6"/>
              </a:rPr>
              <a:t>https://www.factset.com/services</a:t>
            </a:r>
            <a:endParaRPr sz="1100">
              <a:latin typeface="Arial"/>
              <a:ea typeface="Arial"/>
              <a:cs typeface="Arial"/>
              <a:sym typeface="Arial"/>
            </a:endParaRPr>
          </a:p>
          <a:p>
            <a:pPr marL="457200" lvl="0" indent="-298450" algn="l" rtl="0">
              <a:lnSpc>
                <a:spcPct val="200000"/>
              </a:lnSpc>
              <a:spcBef>
                <a:spcPts val="0"/>
              </a:spcBef>
              <a:spcAft>
                <a:spcPts val="0"/>
              </a:spcAft>
              <a:buSzPts val="1100"/>
              <a:buFont typeface="Arial"/>
              <a:buAutoNum type="arabicPeriod"/>
            </a:pPr>
            <a:r>
              <a:rPr lang="en" sz="1100">
                <a:latin typeface="Arial"/>
                <a:ea typeface="Arial"/>
                <a:cs typeface="Arial"/>
                <a:sym typeface="Arial"/>
              </a:rPr>
              <a:t>[Fig 5]: </a:t>
            </a:r>
            <a:r>
              <a:rPr lang="en" sz="1100" u="sng">
                <a:solidFill>
                  <a:schemeClr val="accent5"/>
                </a:solidFill>
                <a:latin typeface="Arial"/>
                <a:ea typeface="Arial"/>
                <a:cs typeface="Arial"/>
                <a:sym typeface="Arial"/>
                <a:hlinkClick r:id="rId7"/>
              </a:rPr>
              <a:t>https://www.theatlantic.com/magazine/archive/2015/07/future-of-trash/395279/</a:t>
            </a:r>
            <a:endParaRPr sz="1100">
              <a:latin typeface="Arial"/>
              <a:ea typeface="Arial"/>
              <a:cs typeface="Arial"/>
              <a:sym typeface="Arial"/>
            </a:endParaRPr>
          </a:p>
          <a:p>
            <a:pPr marL="457200" lvl="0" indent="-298450" algn="l" rtl="0">
              <a:lnSpc>
                <a:spcPct val="200000"/>
              </a:lnSpc>
              <a:spcBef>
                <a:spcPts val="0"/>
              </a:spcBef>
              <a:spcAft>
                <a:spcPts val="0"/>
              </a:spcAft>
              <a:buSzPts val="1100"/>
              <a:buFont typeface="Arial"/>
              <a:buAutoNum type="arabicPeriod"/>
            </a:pPr>
            <a:r>
              <a:rPr lang="en" sz="1100">
                <a:latin typeface="Arial"/>
                <a:ea typeface="Arial"/>
                <a:cs typeface="Arial"/>
                <a:sym typeface="Arial"/>
              </a:rPr>
              <a:t>[Fig 6]: </a:t>
            </a:r>
            <a:r>
              <a:rPr lang="en" sz="1100" u="sng">
                <a:solidFill>
                  <a:schemeClr val="hlink"/>
                </a:solidFill>
                <a:latin typeface="Arial"/>
                <a:ea typeface="Arial"/>
                <a:cs typeface="Arial"/>
                <a:sym typeface="Arial"/>
                <a:hlinkClick r:id="rId8"/>
              </a:rPr>
              <a:t>https://www.vectorstock.com/royalty-free-vector/colorful-recycle-trash-bins-set-of-vector-16347077</a:t>
            </a:r>
            <a:endParaRPr sz="1100">
              <a:latin typeface="Arial"/>
              <a:ea typeface="Arial"/>
              <a:cs typeface="Arial"/>
              <a:sym typeface="Arial"/>
            </a:endParaRPr>
          </a:p>
          <a:p>
            <a:pPr marL="457200" lvl="0" indent="-298450" algn="l" rtl="0">
              <a:lnSpc>
                <a:spcPct val="200000"/>
              </a:lnSpc>
              <a:spcBef>
                <a:spcPts val="0"/>
              </a:spcBef>
              <a:spcAft>
                <a:spcPts val="0"/>
              </a:spcAft>
              <a:buSzPts val="1100"/>
              <a:buFont typeface="Arial"/>
              <a:buAutoNum type="arabicPeriod"/>
            </a:pPr>
            <a:r>
              <a:rPr lang="en" sz="1100" u="sng">
                <a:solidFill>
                  <a:schemeClr val="accent5"/>
                </a:solidFill>
                <a:latin typeface="Arial"/>
                <a:ea typeface="Arial"/>
                <a:cs typeface="Arial"/>
                <a:sym typeface="Arial"/>
                <a:hlinkClick r:id="rId9"/>
              </a:rPr>
              <a:t>https://www.euronews.com/2018/04/20/what-plastic-objects-cause-the-most-waste-in-the-sea-</a:t>
            </a:r>
            <a:endParaRPr sz="1100">
              <a:latin typeface="Arial"/>
              <a:ea typeface="Arial"/>
              <a:cs typeface="Arial"/>
              <a:sym typeface="Arial"/>
            </a:endParaRPr>
          </a:p>
          <a:p>
            <a:pPr marL="457200" lvl="0" indent="-298450" algn="l" rtl="0">
              <a:lnSpc>
                <a:spcPct val="200000"/>
              </a:lnSpc>
              <a:spcBef>
                <a:spcPts val="0"/>
              </a:spcBef>
              <a:spcAft>
                <a:spcPts val="0"/>
              </a:spcAft>
              <a:buSzPts val="1100"/>
              <a:buFont typeface="Arial"/>
              <a:buAutoNum type="arabicPeriod"/>
            </a:pPr>
            <a:r>
              <a:rPr lang="en" sz="1100" u="sng">
                <a:solidFill>
                  <a:schemeClr val="hlink"/>
                </a:solidFill>
                <a:latin typeface="Arial"/>
                <a:ea typeface="Arial"/>
                <a:cs typeface="Arial"/>
                <a:sym typeface="Arial"/>
                <a:hlinkClick r:id="rId10"/>
              </a:rPr>
              <a:t>https://www.energydigital.com/top-10/top-10-us-waste-management-companies</a:t>
            </a:r>
            <a:endParaRPr sz="1100">
              <a:latin typeface="Arial"/>
              <a:ea typeface="Arial"/>
              <a:cs typeface="Arial"/>
              <a:sym typeface="Arial"/>
            </a:endParaRPr>
          </a:p>
          <a:p>
            <a:pPr marL="457200" lvl="0" indent="-298450" algn="l" rtl="0">
              <a:lnSpc>
                <a:spcPct val="200000"/>
              </a:lnSpc>
              <a:spcBef>
                <a:spcPts val="0"/>
              </a:spcBef>
              <a:spcAft>
                <a:spcPts val="0"/>
              </a:spcAft>
              <a:buSzPts val="1100"/>
              <a:buFont typeface="Arial"/>
              <a:buAutoNum type="arabicPeriod"/>
            </a:pPr>
            <a:r>
              <a:rPr lang="en" sz="1100" u="sng">
                <a:solidFill>
                  <a:schemeClr val="hlink"/>
                </a:solidFill>
                <a:latin typeface="Arial"/>
                <a:ea typeface="Arial"/>
                <a:cs typeface="Arial"/>
                <a:sym typeface="Arial"/>
                <a:hlinkClick r:id="rId11"/>
              </a:rPr>
              <a:t>https://www.plasticpollutioncoalition.org/blog/2016/8/19/10-reasons-to-pick-up-10-pieces-of-trash</a:t>
            </a:r>
            <a:endParaRPr sz="1100">
              <a:latin typeface="Arial"/>
              <a:ea typeface="Arial"/>
              <a:cs typeface="Arial"/>
              <a:sym typeface="Arial"/>
            </a:endParaRPr>
          </a:p>
          <a:p>
            <a:pPr marL="457200" lvl="0" indent="-298450" algn="l" rtl="0">
              <a:lnSpc>
                <a:spcPct val="200000"/>
              </a:lnSpc>
              <a:spcBef>
                <a:spcPts val="0"/>
              </a:spcBef>
              <a:spcAft>
                <a:spcPts val="0"/>
              </a:spcAft>
              <a:buSzPts val="1100"/>
              <a:buFont typeface="Arial"/>
              <a:buAutoNum type="arabicPeriod"/>
            </a:pPr>
            <a:r>
              <a:rPr lang="en" sz="1100" u="sng">
                <a:solidFill>
                  <a:schemeClr val="hlink"/>
                </a:solidFill>
                <a:latin typeface="Arial"/>
                <a:ea typeface="Arial"/>
                <a:cs typeface="Arial"/>
                <a:sym typeface="Arial"/>
                <a:hlinkClick r:id="rId12"/>
              </a:rPr>
              <a:t>https://www.norcalcompactors.net/recycling-positive-effect/</a:t>
            </a:r>
            <a:endParaRPr sz="1100">
              <a:latin typeface="Arial"/>
              <a:ea typeface="Arial"/>
              <a:cs typeface="Arial"/>
              <a:sym typeface="Arial"/>
            </a:endParaRPr>
          </a:p>
          <a:p>
            <a:pPr marL="457200" lvl="0" indent="0" algn="l" rtl="0">
              <a:lnSpc>
                <a:spcPct val="200000"/>
              </a:lnSpc>
              <a:spcBef>
                <a:spcPts val="1600"/>
              </a:spcBef>
              <a:spcAft>
                <a:spcPts val="0"/>
              </a:spcAft>
              <a:buNone/>
            </a:pPr>
            <a:endParaRPr sz="1100">
              <a:latin typeface="Arial"/>
              <a:ea typeface="Arial"/>
              <a:cs typeface="Arial"/>
              <a:sym typeface="Arial"/>
            </a:endParaRPr>
          </a:p>
          <a:p>
            <a:pPr marL="0" lvl="0" indent="0" algn="l" rtl="0">
              <a:lnSpc>
                <a:spcPct val="200000"/>
              </a:lnSpc>
              <a:spcBef>
                <a:spcPts val="1600"/>
              </a:spcBef>
              <a:spcAft>
                <a:spcPts val="1600"/>
              </a:spcAft>
              <a:buNone/>
            </a:pPr>
            <a:endParaRPr sz="1100">
              <a:latin typeface="Arial"/>
              <a:ea typeface="Arial"/>
              <a:cs typeface="Arial"/>
              <a:sym typeface="Arial"/>
            </a:endParaRPr>
          </a:p>
        </p:txBody>
      </p:sp>
      <p:pic>
        <p:nvPicPr>
          <p:cNvPr id="236" name="Google Shape;236;p34"/>
          <p:cNvPicPr preferRelativeResize="0"/>
          <p:nvPr/>
        </p:nvPicPr>
        <p:blipFill>
          <a:blip r:embed="rId13">
            <a:alphaModFix/>
          </a:blip>
          <a:stretch>
            <a:fillRect/>
          </a:stretch>
        </p:blipFill>
        <p:spPr>
          <a:xfrm>
            <a:off x="0" y="4413500"/>
            <a:ext cx="729999" cy="7299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11700" y="152125"/>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Competitors</a:t>
            </a:r>
            <a:endParaRPr sz="3600">
              <a:latin typeface="Comfortaa"/>
              <a:ea typeface="Comfortaa"/>
              <a:cs typeface="Comfortaa"/>
              <a:sym typeface="Comfortaa"/>
            </a:endParaRPr>
          </a:p>
        </p:txBody>
      </p:sp>
      <p:sp>
        <p:nvSpPr>
          <p:cNvPr id="76" name="Google Shape;76;p15"/>
          <p:cNvSpPr txBox="1">
            <a:spLocks noGrp="1"/>
          </p:cNvSpPr>
          <p:nvPr>
            <p:ph type="body" idx="1"/>
          </p:nvPr>
        </p:nvSpPr>
        <p:spPr>
          <a:xfrm>
            <a:off x="311700" y="953125"/>
            <a:ext cx="8520600" cy="370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Our competitors are various trash clean-up organizations like:</a:t>
            </a:r>
            <a:endParaRPr sz="1500"/>
          </a:p>
          <a:p>
            <a:pPr marL="457200" lvl="0" indent="-323850" algn="l" rtl="0">
              <a:spcBef>
                <a:spcPts val="1600"/>
              </a:spcBef>
              <a:spcAft>
                <a:spcPts val="0"/>
              </a:spcAft>
              <a:buSzPts val="1500"/>
              <a:buChar char="-"/>
            </a:pPr>
            <a:r>
              <a:rPr lang="en" sz="1500"/>
              <a:t>Waste Management Inc. [https://www.wm.com/us/en/myhome]</a:t>
            </a:r>
            <a:endParaRPr sz="1500"/>
          </a:p>
          <a:p>
            <a:pPr marL="457200" lvl="0" indent="-323850" algn="l" rtl="0">
              <a:spcBef>
                <a:spcPts val="0"/>
              </a:spcBef>
              <a:spcAft>
                <a:spcPts val="0"/>
              </a:spcAft>
              <a:buSzPts val="1500"/>
              <a:buChar char="-"/>
            </a:pPr>
            <a:r>
              <a:rPr lang="en" sz="1500"/>
              <a:t>Republic Services Inc. [https://www.republicservices.com]</a:t>
            </a:r>
            <a:endParaRPr sz="1500"/>
          </a:p>
          <a:p>
            <a:pPr marL="457200" lvl="0" indent="-323850" algn="l" rtl="0">
              <a:spcBef>
                <a:spcPts val="0"/>
              </a:spcBef>
              <a:spcAft>
                <a:spcPts val="0"/>
              </a:spcAft>
              <a:buSzPts val="1500"/>
              <a:buChar char="-"/>
            </a:pPr>
            <a:r>
              <a:rPr lang="en" sz="1500"/>
              <a:t>Stericycle Inc. [https://www.republicservices.com/]</a:t>
            </a:r>
            <a:endParaRPr sz="1500"/>
          </a:p>
          <a:p>
            <a:pPr marL="457200" lvl="0" indent="0" algn="l" rtl="0">
              <a:spcBef>
                <a:spcPts val="1600"/>
              </a:spcBef>
              <a:spcAft>
                <a:spcPts val="0"/>
              </a:spcAft>
              <a:buNone/>
            </a:pPr>
            <a:endParaRPr sz="1400"/>
          </a:p>
          <a:p>
            <a:pPr marL="457200" lvl="0" indent="0" algn="l" rtl="0">
              <a:spcBef>
                <a:spcPts val="1600"/>
              </a:spcBef>
              <a:spcAft>
                <a:spcPts val="1600"/>
              </a:spcAft>
              <a:buNone/>
            </a:pPr>
            <a:endParaRPr sz="1400"/>
          </a:p>
        </p:txBody>
      </p:sp>
      <p:pic>
        <p:nvPicPr>
          <p:cNvPr id="77" name="Google Shape;77;p15"/>
          <p:cNvPicPr preferRelativeResize="0"/>
          <p:nvPr/>
        </p:nvPicPr>
        <p:blipFill>
          <a:blip r:embed="rId3">
            <a:alphaModFix/>
          </a:blip>
          <a:stretch>
            <a:fillRect/>
          </a:stretch>
        </p:blipFill>
        <p:spPr>
          <a:xfrm>
            <a:off x="0" y="4413500"/>
            <a:ext cx="729999" cy="729999"/>
          </a:xfrm>
          <a:prstGeom prst="rect">
            <a:avLst/>
          </a:prstGeom>
          <a:noFill/>
          <a:ln>
            <a:noFill/>
          </a:ln>
        </p:spPr>
      </p:pic>
      <p:graphicFrame>
        <p:nvGraphicFramePr>
          <p:cNvPr id="78" name="Google Shape;78;p15"/>
          <p:cNvGraphicFramePr/>
          <p:nvPr/>
        </p:nvGraphicFramePr>
        <p:xfrm>
          <a:off x="661575" y="2571750"/>
          <a:ext cx="7820850" cy="2263800"/>
        </p:xfrm>
        <a:graphic>
          <a:graphicData uri="http://schemas.openxmlformats.org/drawingml/2006/table">
            <a:tbl>
              <a:tblPr>
                <a:noFill/>
                <a:tableStyleId>{88213EAA-1EF1-40D5-A080-0DA1E52AEF8E}</a:tableStyleId>
              </a:tblPr>
              <a:tblGrid>
                <a:gridCol w="3910425">
                  <a:extLst>
                    <a:ext uri="{9D8B030D-6E8A-4147-A177-3AD203B41FA5}">
                      <a16:colId xmlns:a16="http://schemas.microsoft.com/office/drawing/2014/main" val="20000"/>
                    </a:ext>
                  </a:extLst>
                </a:gridCol>
                <a:gridCol w="3910425">
                  <a:extLst>
                    <a:ext uri="{9D8B030D-6E8A-4147-A177-3AD203B41FA5}">
                      <a16:colId xmlns:a16="http://schemas.microsoft.com/office/drawing/2014/main" val="20001"/>
                    </a:ext>
                  </a:extLst>
                </a:gridCol>
              </a:tblGrid>
              <a:tr h="489175">
                <a:tc>
                  <a:txBody>
                    <a:bodyPr/>
                    <a:lstStyle/>
                    <a:p>
                      <a:pPr marL="457200" lvl="0" indent="-228600" algn="l" rtl="0">
                        <a:spcBef>
                          <a:spcPts val="0"/>
                        </a:spcBef>
                        <a:spcAft>
                          <a:spcPts val="0"/>
                        </a:spcAft>
                        <a:buNone/>
                      </a:pPr>
                      <a:r>
                        <a:rPr lang="en" sz="1900" b="1">
                          <a:solidFill>
                            <a:srgbClr val="3D85C6"/>
                          </a:solidFill>
                          <a:latin typeface="Verdana"/>
                          <a:ea typeface="Verdana"/>
                          <a:cs typeface="Verdana"/>
                          <a:sym typeface="Verdana"/>
                        </a:rPr>
                        <a:t>Competitors</a:t>
                      </a:r>
                      <a:endParaRPr sz="1900" b="1">
                        <a:solidFill>
                          <a:srgbClr val="3D85C6"/>
                        </a:solidFill>
                        <a:latin typeface="Verdana"/>
                        <a:ea typeface="Verdana"/>
                        <a:cs typeface="Verdana"/>
                        <a:sym typeface="Verdana"/>
                      </a:endParaRPr>
                    </a:p>
                  </a:txBody>
                  <a:tcPr marL="91425" marR="91425" marT="91425" marB="91425"/>
                </a:tc>
                <a:tc>
                  <a:txBody>
                    <a:bodyPr/>
                    <a:lstStyle/>
                    <a:p>
                      <a:pPr marL="457200" lvl="0" indent="-228600" algn="l" rtl="0">
                        <a:spcBef>
                          <a:spcPts val="0"/>
                        </a:spcBef>
                        <a:spcAft>
                          <a:spcPts val="0"/>
                        </a:spcAft>
                        <a:buNone/>
                      </a:pPr>
                      <a:r>
                        <a:rPr lang="en" sz="1900" b="1">
                          <a:solidFill>
                            <a:srgbClr val="3D85C6"/>
                          </a:solidFill>
                          <a:latin typeface="Verdana"/>
                          <a:ea typeface="Verdana"/>
                          <a:cs typeface="Verdana"/>
                          <a:sym typeface="Verdana"/>
                        </a:rPr>
                        <a:t>Our company</a:t>
                      </a:r>
                      <a:endParaRPr sz="1900" b="1">
                        <a:solidFill>
                          <a:srgbClr val="3D85C6"/>
                        </a:solidFill>
                        <a:latin typeface="Verdana"/>
                        <a:ea typeface="Verdana"/>
                        <a:cs typeface="Verdana"/>
                        <a:sym typeface="Verdana"/>
                      </a:endParaRPr>
                    </a:p>
                  </a:txBody>
                  <a:tcPr marL="91425" marR="91425" marT="91425" marB="91425"/>
                </a:tc>
                <a:extLst>
                  <a:ext uri="{0D108BD9-81ED-4DB2-BD59-A6C34878D82A}">
                    <a16:rowId xmlns:a16="http://schemas.microsoft.com/office/drawing/2014/main" val="10000"/>
                  </a:ext>
                </a:extLst>
              </a:tr>
              <a:tr h="1774625">
                <a:tc>
                  <a:txBody>
                    <a:bodyPr/>
                    <a:lstStyle/>
                    <a:p>
                      <a:pPr marL="457200" lvl="0" indent="-342900" algn="l" rtl="0">
                        <a:lnSpc>
                          <a:spcPct val="115000"/>
                        </a:lnSpc>
                        <a:spcBef>
                          <a:spcPts val="0"/>
                        </a:spcBef>
                        <a:spcAft>
                          <a:spcPts val="0"/>
                        </a:spcAft>
                        <a:buSzPts val="1800"/>
                        <a:buFont typeface="Lato"/>
                        <a:buChar char="●"/>
                      </a:pPr>
                      <a:r>
                        <a:rPr lang="en" sz="1800">
                          <a:latin typeface="Lato"/>
                          <a:ea typeface="Lato"/>
                          <a:cs typeface="Lato"/>
                          <a:sym typeface="Lato"/>
                        </a:rPr>
                        <a:t>Scheduled trash pickup </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 sz="1800">
                          <a:latin typeface="Lato"/>
                          <a:ea typeface="Lato"/>
                          <a:cs typeface="Lato"/>
                          <a:sym typeface="Lato"/>
                        </a:rPr>
                        <a:t>Dumpster rental</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 sz="1800">
                          <a:latin typeface="Lato"/>
                          <a:ea typeface="Lato"/>
                          <a:cs typeface="Lato"/>
                          <a:sym typeface="Lato"/>
                        </a:rPr>
                        <a:t>Manufacturing and Industrial waste</a:t>
                      </a:r>
                      <a:endParaRPr sz="1800">
                        <a:latin typeface="Lato"/>
                        <a:ea typeface="Lato"/>
                        <a:cs typeface="Lato"/>
                        <a:sym typeface="Lato"/>
                      </a:endParaRPr>
                    </a:p>
                  </a:txBody>
                  <a:tcPr marL="91425" marR="91425" marT="91425" marB="91425"/>
                </a:tc>
                <a:tc>
                  <a:txBody>
                    <a:bodyPr/>
                    <a:lstStyle/>
                    <a:p>
                      <a:pPr marL="457200" lvl="0" indent="-342900" algn="l" rtl="0">
                        <a:lnSpc>
                          <a:spcPct val="115000"/>
                        </a:lnSpc>
                        <a:spcBef>
                          <a:spcPts val="0"/>
                        </a:spcBef>
                        <a:spcAft>
                          <a:spcPts val="0"/>
                        </a:spcAft>
                        <a:buSzPts val="1800"/>
                        <a:buFont typeface="Lato"/>
                        <a:buChar char="●"/>
                      </a:pPr>
                      <a:r>
                        <a:rPr lang="en" sz="1800" b="1">
                          <a:solidFill>
                            <a:srgbClr val="6AA84F"/>
                          </a:solidFill>
                          <a:latin typeface="Lato"/>
                          <a:ea typeface="Lato"/>
                          <a:cs typeface="Lato"/>
                          <a:sym typeface="Lato"/>
                        </a:rPr>
                        <a:t>Easy to use</a:t>
                      </a:r>
                      <a:r>
                        <a:rPr lang="en" sz="1800">
                          <a:latin typeface="Lato"/>
                          <a:ea typeface="Lato"/>
                          <a:cs typeface="Lato"/>
                          <a:sym typeface="Lato"/>
                        </a:rPr>
                        <a:t> (Web Interface)</a:t>
                      </a:r>
                      <a:endParaRPr sz="1800">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 sz="1800" b="1">
                          <a:solidFill>
                            <a:srgbClr val="6AA84F"/>
                          </a:solidFill>
                          <a:latin typeface="Lato"/>
                          <a:ea typeface="Lato"/>
                          <a:cs typeface="Lato"/>
                          <a:sym typeface="Lato"/>
                        </a:rPr>
                        <a:t>Free of cost</a:t>
                      </a:r>
                      <a:endParaRPr sz="1800" b="1">
                        <a:solidFill>
                          <a:srgbClr val="38761D"/>
                        </a:solidFill>
                        <a:latin typeface="Lato"/>
                        <a:ea typeface="Lato"/>
                        <a:cs typeface="Lato"/>
                        <a:sym typeface="Lato"/>
                      </a:endParaRPr>
                    </a:p>
                    <a:p>
                      <a:pPr marL="457200" lvl="0" indent="-342900" algn="l" rtl="0">
                        <a:lnSpc>
                          <a:spcPct val="115000"/>
                        </a:lnSpc>
                        <a:spcBef>
                          <a:spcPts val="0"/>
                        </a:spcBef>
                        <a:spcAft>
                          <a:spcPts val="0"/>
                        </a:spcAft>
                        <a:buSzPts val="1800"/>
                        <a:buFont typeface="Lato"/>
                        <a:buChar char="●"/>
                      </a:pPr>
                      <a:r>
                        <a:rPr lang="en" sz="1800">
                          <a:latin typeface="Lato"/>
                          <a:ea typeface="Lato"/>
                          <a:cs typeface="Lato"/>
                          <a:sym typeface="Lato"/>
                        </a:rPr>
                        <a:t>Waste management awareness programs </a:t>
                      </a:r>
                      <a:endParaRPr sz="1800">
                        <a:latin typeface="Lato"/>
                        <a:ea typeface="Lato"/>
                        <a:cs typeface="Lato"/>
                        <a:sym typeface="Lato"/>
                      </a:endParaRPr>
                    </a:p>
                  </a:txBody>
                  <a:tcPr marL="91425" marR="91425" marT="91425" marB="91425"/>
                </a:tc>
                <a:extLst>
                  <a:ext uri="{0D108BD9-81ED-4DB2-BD59-A6C34878D82A}">
                    <a16:rowId xmlns:a16="http://schemas.microsoft.com/office/drawing/2014/main" val="10001"/>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311700" y="292850"/>
            <a:ext cx="8520600" cy="66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Collaborators</a:t>
            </a:r>
            <a:endParaRPr sz="3600">
              <a:latin typeface="Comfortaa"/>
              <a:ea typeface="Comfortaa"/>
              <a:cs typeface="Comfortaa"/>
              <a:sym typeface="Comfortaa"/>
            </a:endParaRPr>
          </a:p>
        </p:txBody>
      </p:sp>
      <p:sp>
        <p:nvSpPr>
          <p:cNvPr id="84" name="Google Shape;84;p16"/>
          <p:cNvSpPr txBox="1">
            <a:spLocks noGrp="1"/>
          </p:cNvSpPr>
          <p:nvPr>
            <p:ph type="body" idx="1"/>
          </p:nvPr>
        </p:nvSpPr>
        <p:spPr>
          <a:xfrm>
            <a:off x="235500" y="923875"/>
            <a:ext cx="8520600" cy="36450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We collaborate with many universities’ volunteer organisations that aids in picking up trash from requested locations. </a:t>
            </a:r>
            <a:endParaRPr sz="1700"/>
          </a:p>
          <a:p>
            <a:pPr marL="457200" lvl="0" indent="-336550" algn="l" rtl="0">
              <a:spcBef>
                <a:spcPts val="0"/>
              </a:spcBef>
              <a:spcAft>
                <a:spcPts val="0"/>
              </a:spcAft>
              <a:buSzPts val="1700"/>
              <a:buChar char="-"/>
            </a:pPr>
            <a:r>
              <a:rPr lang="en" sz="1700"/>
              <a:t>We also work with the Parks and Recreation Department of many cities across the United States and organize the trash cleanup for smoother sailing.</a:t>
            </a:r>
            <a:endParaRPr sz="1700"/>
          </a:p>
          <a:p>
            <a:pPr marL="457200" lvl="0" indent="-336550" algn="l" rtl="0">
              <a:spcBef>
                <a:spcPts val="0"/>
              </a:spcBef>
              <a:spcAft>
                <a:spcPts val="0"/>
              </a:spcAft>
              <a:buSzPts val="1700"/>
              <a:buChar char="-"/>
            </a:pPr>
            <a:r>
              <a:rPr lang="en" sz="1700"/>
              <a:t>In the end, we sell collected trash to companies like Nike and Adidas which make shoes from waste that you’re wearing right now! </a:t>
            </a:r>
            <a:endParaRPr sz="1700"/>
          </a:p>
          <a:p>
            <a:pPr marL="457200" lvl="0" indent="0" algn="l" rtl="0">
              <a:spcBef>
                <a:spcPts val="1600"/>
              </a:spcBef>
              <a:spcAft>
                <a:spcPts val="1600"/>
              </a:spcAft>
              <a:buNone/>
            </a:pPr>
            <a:r>
              <a:rPr lang="en"/>
              <a:t>“</a:t>
            </a:r>
            <a:r>
              <a:rPr lang="en" b="1">
                <a:solidFill>
                  <a:srgbClr val="6AA84F"/>
                </a:solidFill>
              </a:rPr>
              <a:t>Nike Trash Talk</a:t>
            </a:r>
            <a:r>
              <a:rPr lang="en"/>
              <a:t>”</a:t>
            </a:r>
            <a:endParaRPr/>
          </a:p>
        </p:txBody>
      </p:sp>
      <p:pic>
        <p:nvPicPr>
          <p:cNvPr id="85" name="Google Shape;85;p16"/>
          <p:cNvPicPr preferRelativeResize="0"/>
          <p:nvPr/>
        </p:nvPicPr>
        <p:blipFill>
          <a:blip r:embed="rId3">
            <a:alphaModFix/>
          </a:blip>
          <a:stretch>
            <a:fillRect/>
          </a:stretch>
        </p:blipFill>
        <p:spPr>
          <a:xfrm>
            <a:off x="0" y="4413500"/>
            <a:ext cx="729999" cy="729999"/>
          </a:xfrm>
          <a:prstGeom prst="rect">
            <a:avLst/>
          </a:prstGeom>
          <a:noFill/>
          <a:ln>
            <a:noFill/>
          </a:ln>
        </p:spPr>
      </p:pic>
      <p:pic>
        <p:nvPicPr>
          <p:cNvPr id="86" name="Google Shape;86;p16"/>
          <p:cNvPicPr preferRelativeResize="0"/>
          <p:nvPr/>
        </p:nvPicPr>
        <p:blipFill>
          <a:blip r:embed="rId4">
            <a:alphaModFix/>
          </a:blip>
          <a:stretch>
            <a:fillRect/>
          </a:stretch>
        </p:blipFill>
        <p:spPr>
          <a:xfrm>
            <a:off x="3423625" y="3467325"/>
            <a:ext cx="1433701" cy="1154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7"/>
          <p:cNvSpPr txBox="1">
            <a:spLocks noGrp="1"/>
          </p:cNvSpPr>
          <p:nvPr>
            <p:ph type="title"/>
          </p:nvPr>
        </p:nvSpPr>
        <p:spPr>
          <a:xfrm>
            <a:off x="168300" y="186850"/>
            <a:ext cx="4403700" cy="95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a:latin typeface="Comfortaa"/>
                <a:ea typeface="Comfortaa"/>
                <a:cs typeface="Comfortaa"/>
                <a:sym typeface="Comfortaa"/>
              </a:rPr>
              <a:t>Why waste warp?</a:t>
            </a:r>
            <a:endParaRPr sz="3600">
              <a:latin typeface="Comfortaa"/>
              <a:ea typeface="Comfortaa"/>
              <a:cs typeface="Comfortaa"/>
              <a:sym typeface="Comfortaa"/>
            </a:endParaRPr>
          </a:p>
        </p:txBody>
      </p:sp>
      <p:pic>
        <p:nvPicPr>
          <p:cNvPr id="92" name="Google Shape;92;p17"/>
          <p:cNvPicPr preferRelativeResize="0"/>
          <p:nvPr/>
        </p:nvPicPr>
        <p:blipFill>
          <a:blip r:embed="rId3">
            <a:alphaModFix/>
          </a:blip>
          <a:stretch>
            <a:fillRect/>
          </a:stretch>
        </p:blipFill>
        <p:spPr>
          <a:xfrm>
            <a:off x="5071200" y="2404567"/>
            <a:ext cx="3734500" cy="2430783"/>
          </a:xfrm>
          <a:prstGeom prst="rect">
            <a:avLst/>
          </a:prstGeom>
          <a:noFill/>
          <a:ln>
            <a:noFill/>
          </a:ln>
        </p:spPr>
      </p:pic>
      <p:sp>
        <p:nvSpPr>
          <p:cNvPr id="93" name="Google Shape;93;p17"/>
          <p:cNvSpPr txBox="1">
            <a:spLocks noGrp="1"/>
          </p:cNvSpPr>
          <p:nvPr>
            <p:ph type="subTitle" idx="1"/>
          </p:nvPr>
        </p:nvSpPr>
        <p:spPr>
          <a:xfrm>
            <a:off x="237475" y="1345449"/>
            <a:ext cx="4045200" cy="3489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solidFill>
                  <a:srgbClr val="000000"/>
                </a:solidFill>
                <a:highlight>
                  <a:srgbClr val="FFFFFF"/>
                </a:highlight>
              </a:rPr>
              <a:t>We are all accustomed to the phrase “take only photographs, leave only footprints." Well we have expanded the “Leave No Trace” concept, to “take only photographs </a:t>
            </a:r>
            <a:r>
              <a:rPr lang="en" i="1">
                <a:solidFill>
                  <a:srgbClr val="000000"/>
                </a:solidFill>
                <a:highlight>
                  <a:srgbClr val="FFFFFF"/>
                </a:highlight>
              </a:rPr>
              <a:t>and </a:t>
            </a:r>
            <a:r>
              <a:rPr lang="en" b="1" i="1">
                <a:solidFill>
                  <a:srgbClr val="6AA84F"/>
                </a:solidFill>
                <a:highlight>
                  <a:srgbClr val="FFFFFF"/>
                </a:highlight>
              </a:rPr>
              <a:t>10 pieces of litter</a:t>
            </a:r>
            <a:r>
              <a:rPr lang="en">
                <a:solidFill>
                  <a:srgbClr val="000000"/>
                </a:solidFill>
                <a:highlight>
                  <a:srgbClr val="FFFFFF"/>
                </a:highlight>
              </a:rPr>
              <a:t>, and leave only footprints.”</a:t>
            </a:r>
            <a:endParaRPr>
              <a:solidFill>
                <a:srgbClr val="000000"/>
              </a:solidFill>
              <a:highlight>
                <a:srgbClr val="FFFFFF"/>
              </a:highlight>
            </a:endParaRPr>
          </a:p>
          <a:p>
            <a:pPr marL="457200" lvl="0" indent="0" algn="l" rtl="0">
              <a:spcBef>
                <a:spcPts val="0"/>
              </a:spcBef>
              <a:spcAft>
                <a:spcPts val="0"/>
              </a:spcAft>
              <a:buNone/>
            </a:pPr>
            <a:endParaRPr>
              <a:solidFill>
                <a:srgbClr val="000000"/>
              </a:solidFill>
              <a:highlight>
                <a:srgbClr val="FFFFFF"/>
              </a:highlight>
            </a:endParaRPr>
          </a:p>
          <a:p>
            <a:pPr marL="457200" lvl="0" indent="0" algn="l" rtl="0">
              <a:spcBef>
                <a:spcPts val="0"/>
              </a:spcBef>
              <a:spcAft>
                <a:spcPts val="0"/>
              </a:spcAft>
              <a:buNone/>
            </a:pPr>
            <a:endParaRPr/>
          </a:p>
        </p:txBody>
      </p:sp>
      <p:sp>
        <p:nvSpPr>
          <p:cNvPr id="94" name="Google Shape;94;p17"/>
          <p:cNvSpPr txBox="1"/>
          <p:nvPr/>
        </p:nvSpPr>
        <p:spPr>
          <a:xfrm>
            <a:off x="4927725" y="248975"/>
            <a:ext cx="3734400" cy="20124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2"/>
              </a:buClr>
              <a:buSzPts val="1800"/>
              <a:buFont typeface="Source Code Pro"/>
              <a:buChar char="●"/>
            </a:pPr>
            <a:r>
              <a:rPr lang="en" sz="1800">
                <a:solidFill>
                  <a:schemeClr val="dk2"/>
                </a:solidFill>
                <a:latin typeface="Source Code Pro"/>
                <a:ea typeface="Source Code Pro"/>
                <a:cs typeface="Source Code Pro"/>
                <a:sym typeface="Source Code Pro"/>
              </a:rPr>
              <a:t>United States is in the lead of generating waste, </a:t>
            </a:r>
            <a:r>
              <a:rPr lang="en" sz="1800" b="1">
                <a:solidFill>
                  <a:schemeClr val="dk2"/>
                </a:solidFill>
                <a:latin typeface="Source Code Pro"/>
                <a:ea typeface="Source Code Pro"/>
                <a:cs typeface="Source Code Pro"/>
                <a:sym typeface="Source Code Pro"/>
              </a:rPr>
              <a:t>seven pounds</a:t>
            </a:r>
            <a:r>
              <a:rPr lang="en" sz="1800">
                <a:solidFill>
                  <a:schemeClr val="dk2"/>
                </a:solidFill>
                <a:latin typeface="Source Code Pro"/>
                <a:ea typeface="Source Code Pro"/>
                <a:cs typeface="Source Code Pro"/>
                <a:sym typeface="Source Code Pro"/>
              </a:rPr>
              <a:t> of trash per american everyday- that’s </a:t>
            </a:r>
            <a:r>
              <a:rPr lang="en" sz="1800" b="1">
                <a:solidFill>
                  <a:schemeClr val="dk2"/>
                </a:solidFill>
                <a:latin typeface="Source Code Pro"/>
                <a:ea typeface="Source Code Pro"/>
                <a:cs typeface="Source Code Pro"/>
                <a:sym typeface="Source Code Pro"/>
              </a:rPr>
              <a:t>255 million tons</a:t>
            </a:r>
            <a:r>
              <a:rPr lang="en" sz="1800">
                <a:solidFill>
                  <a:schemeClr val="dk2"/>
                </a:solidFill>
                <a:latin typeface="Source Code Pro"/>
                <a:ea typeface="Source Code Pro"/>
                <a:cs typeface="Source Code Pro"/>
                <a:sym typeface="Source Code Pro"/>
              </a:rPr>
              <a:t> every year!</a:t>
            </a:r>
            <a:endParaRPr>
              <a:latin typeface="Source Code Pro"/>
              <a:ea typeface="Source Code Pro"/>
              <a:cs typeface="Source Code Pro"/>
              <a:sym typeface="Source Code Pro"/>
            </a:endParaRPr>
          </a:p>
        </p:txBody>
      </p:sp>
      <p:pic>
        <p:nvPicPr>
          <p:cNvPr id="95" name="Google Shape;95;p17"/>
          <p:cNvPicPr preferRelativeResize="0"/>
          <p:nvPr/>
        </p:nvPicPr>
        <p:blipFill>
          <a:blip r:embed="rId4">
            <a:alphaModFix/>
          </a:blip>
          <a:stretch>
            <a:fillRect/>
          </a:stretch>
        </p:blipFill>
        <p:spPr>
          <a:xfrm>
            <a:off x="0" y="4413500"/>
            <a:ext cx="729999" cy="729999"/>
          </a:xfrm>
          <a:prstGeom prst="rect">
            <a:avLst/>
          </a:prstGeom>
          <a:noFill/>
          <a:ln>
            <a:noFill/>
          </a:ln>
        </p:spPr>
      </p:pic>
      <p:sp>
        <p:nvSpPr>
          <p:cNvPr id="96" name="Google Shape;96;p17"/>
          <p:cNvSpPr txBox="1"/>
          <p:nvPr/>
        </p:nvSpPr>
        <p:spPr>
          <a:xfrm>
            <a:off x="5677300" y="4780250"/>
            <a:ext cx="1882800" cy="20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a:latin typeface="Source Code Pro"/>
                <a:ea typeface="Source Code Pro"/>
                <a:cs typeface="Source Code Pro"/>
                <a:sym typeface="Source Code Pro"/>
              </a:rPr>
              <a:t>[Fig 3]</a:t>
            </a:r>
            <a:endParaRPr i="1">
              <a:latin typeface="Source Code Pro"/>
              <a:ea typeface="Source Code Pro"/>
              <a:cs typeface="Source Code Pro"/>
              <a:sym typeface="Source Code Pr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Services offered by Us</a:t>
            </a:r>
            <a:endParaRPr sz="3600">
              <a:latin typeface="Comfortaa"/>
              <a:ea typeface="Comfortaa"/>
              <a:cs typeface="Comfortaa"/>
              <a:sym typeface="Comfortaa"/>
            </a:endParaRPr>
          </a:p>
        </p:txBody>
      </p:sp>
      <p:sp>
        <p:nvSpPr>
          <p:cNvPr id="102" name="Google Shape;102;p18"/>
          <p:cNvSpPr txBox="1">
            <a:spLocks noGrp="1"/>
          </p:cNvSpPr>
          <p:nvPr>
            <p:ph type="body" idx="1"/>
          </p:nvPr>
        </p:nvSpPr>
        <p:spPr>
          <a:xfrm>
            <a:off x="311700" y="1421550"/>
            <a:ext cx="8520600" cy="334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We have a web interface which lets our users report trash, and when the trash reaches a certain amount, We contact nearby universities organisations and students help us out in cleaning up trash. For industrial waste, we send our garbage trucks to collect the waste.</a:t>
            </a:r>
            <a:endParaRPr/>
          </a:p>
          <a:p>
            <a:pPr marL="457200" lvl="0" indent="-342900" algn="l" rtl="0">
              <a:spcBef>
                <a:spcPts val="0"/>
              </a:spcBef>
              <a:spcAft>
                <a:spcPts val="0"/>
              </a:spcAft>
              <a:buSzPts val="1800"/>
              <a:buChar char="●"/>
            </a:pPr>
            <a:r>
              <a:rPr lang="en"/>
              <a:t>After collecting the trash using local services from various universities and cities’ Parks and Recreations services, we segregate the trash as per the needs of various companies.</a:t>
            </a:r>
            <a:endParaRPr/>
          </a:p>
          <a:p>
            <a:pPr marL="457200" lvl="0" indent="0" algn="l" rtl="0">
              <a:spcBef>
                <a:spcPts val="1600"/>
              </a:spcBef>
              <a:spcAft>
                <a:spcPts val="1600"/>
              </a:spcAft>
              <a:buNone/>
            </a:pPr>
            <a:endParaRPr/>
          </a:p>
        </p:txBody>
      </p:sp>
      <p:pic>
        <p:nvPicPr>
          <p:cNvPr id="103" name="Google Shape;103;p18"/>
          <p:cNvPicPr preferRelativeResize="0"/>
          <p:nvPr/>
        </p:nvPicPr>
        <p:blipFill>
          <a:blip r:embed="rId3">
            <a:alphaModFix/>
          </a:blip>
          <a:stretch>
            <a:fillRect/>
          </a:stretch>
        </p:blipFill>
        <p:spPr>
          <a:xfrm>
            <a:off x="0" y="4413500"/>
            <a:ext cx="729999" cy="729999"/>
          </a:xfrm>
          <a:prstGeom prst="rect">
            <a:avLst/>
          </a:prstGeom>
          <a:noFill/>
          <a:ln>
            <a:noFill/>
          </a:ln>
        </p:spPr>
      </p:pic>
      <p:pic>
        <p:nvPicPr>
          <p:cNvPr id="104" name="Google Shape;104;p18"/>
          <p:cNvPicPr preferRelativeResize="0"/>
          <p:nvPr/>
        </p:nvPicPr>
        <p:blipFill>
          <a:blip r:embed="rId4">
            <a:alphaModFix/>
          </a:blip>
          <a:stretch>
            <a:fillRect/>
          </a:stretch>
        </p:blipFill>
        <p:spPr>
          <a:xfrm>
            <a:off x="6725350" y="65975"/>
            <a:ext cx="1367550" cy="1436250"/>
          </a:xfrm>
          <a:prstGeom prst="rect">
            <a:avLst/>
          </a:prstGeom>
          <a:noFill/>
          <a:ln>
            <a:noFill/>
          </a:ln>
        </p:spPr>
      </p:pic>
      <p:sp>
        <p:nvSpPr>
          <p:cNvPr id="105" name="Google Shape;105;p18"/>
          <p:cNvSpPr txBox="1"/>
          <p:nvPr/>
        </p:nvSpPr>
        <p:spPr>
          <a:xfrm>
            <a:off x="7872475" y="1093850"/>
            <a:ext cx="1120500" cy="33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a:latin typeface="Source Code Pro"/>
                <a:ea typeface="Source Code Pro"/>
                <a:cs typeface="Source Code Pro"/>
                <a:sym typeface="Source Code Pro"/>
              </a:rPr>
              <a:t>[Fig 4]</a:t>
            </a:r>
            <a:endParaRPr i="1">
              <a:latin typeface="Source Code Pro"/>
              <a:ea typeface="Source Code Pro"/>
              <a:cs typeface="Source Code Pro"/>
              <a:sym typeface="Source Code Pr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9"/>
          <p:cNvSpPr txBox="1">
            <a:spLocks noGrp="1"/>
          </p:cNvSpPr>
          <p:nvPr>
            <p:ph type="title"/>
          </p:nvPr>
        </p:nvSpPr>
        <p:spPr>
          <a:xfrm>
            <a:off x="311575" y="1158175"/>
            <a:ext cx="4045200" cy="115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400">
                <a:latin typeface="Comfortaa"/>
                <a:ea typeface="Comfortaa"/>
                <a:cs typeface="Comfortaa"/>
                <a:sym typeface="Comfortaa"/>
              </a:rPr>
              <a:t>Other areas where our company has a positive impact</a:t>
            </a:r>
            <a:endParaRPr sz="3400">
              <a:latin typeface="Comfortaa"/>
              <a:ea typeface="Comfortaa"/>
              <a:cs typeface="Comfortaa"/>
              <a:sym typeface="Comfortaa"/>
            </a:endParaRPr>
          </a:p>
        </p:txBody>
      </p:sp>
      <p:pic>
        <p:nvPicPr>
          <p:cNvPr id="111" name="Google Shape;111;p19"/>
          <p:cNvPicPr preferRelativeResize="0"/>
          <p:nvPr/>
        </p:nvPicPr>
        <p:blipFill>
          <a:blip r:embed="rId3">
            <a:alphaModFix/>
          </a:blip>
          <a:stretch>
            <a:fillRect/>
          </a:stretch>
        </p:blipFill>
        <p:spPr>
          <a:xfrm>
            <a:off x="196913" y="2470674"/>
            <a:ext cx="3453925" cy="1942825"/>
          </a:xfrm>
          <a:prstGeom prst="rect">
            <a:avLst/>
          </a:prstGeom>
          <a:noFill/>
          <a:ln>
            <a:noFill/>
          </a:ln>
        </p:spPr>
      </p:pic>
      <p:pic>
        <p:nvPicPr>
          <p:cNvPr id="112" name="Google Shape;112;p19"/>
          <p:cNvPicPr preferRelativeResize="0"/>
          <p:nvPr/>
        </p:nvPicPr>
        <p:blipFill>
          <a:blip r:embed="rId4">
            <a:alphaModFix/>
          </a:blip>
          <a:stretch>
            <a:fillRect/>
          </a:stretch>
        </p:blipFill>
        <p:spPr>
          <a:xfrm>
            <a:off x="0" y="4413500"/>
            <a:ext cx="729999" cy="729999"/>
          </a:xfrm>
          <a:prstGeom prst="rect">
            <a:avLst/>
          </a:prstGeom>
          <a:noFill/>
          <a:ln>
            <a:noFill/>
          </a:ln>
        </p:spPr>
      </p:pic>
      <p:sp>
        <p:nvSpPr>
          <p:cNvPr id="113" name="Google Shape;113;p19"/>
          <p:cNvSpPr txBox="1"/>
          <p:nvPr/>
        </p:nvSpPr>
        <p:spPr>
          <a:xfrm>
            <a:off x="196925" y="2238500"/>
            <a:ext cx="2048100" cy="30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i="1">
                <a:latin typeface="Source Code Pro"/>
                <a:ea typeface="Source Code Pro"/>
                <a:cs typeface="Source Code Pro"/>
                <a:sym typeface="Source Code Pro"/>
              </a:rPr>
              <a:t>[Fig 5]</a:t>
            </a:r>
            <a:endParaRPr i="1">
              <a:latin typeface="Source Code Pro"/>
              <a:ea typeface="Source Code Pro"/>
              <a:cs typeface="Source Code Pro"/>
              <a:sym typeface="Source Code Pro"/>
            </a:endParaRPr>
          </a:p>
        </p:txBody>
      </p:sp>
      <p:graphicFrame>
        <p:nvGraphicFramePr>
          <p:cNvPr id="114" name="Google Shape;114;p19"/>
          <p:cNvGraphicFramePr/>
          <p:nvPr/>
        </p:nvGraphicFramePr>
        <p:xfrm>
          <a:off x="4870100" y="271425"/>
          <a:ext cx="4125350" cy="5120610"/>
        </p:xfrm>
        <a:graphic>
          <a:graphicData uri="http://schemas.openxmlformats.org/drawingml/2006/table">
            <a:tbl>
              <a:tblPr>
                <a:noFill/>
                <a:tableStyleId>{88213EAA-1EF1-40D5-A080-0DA1E52AEF8E}</a:tableStyleId>
              </a:tblPr>
              <a:tblGrid>
                <a:gridCol w="4125350">
                  <a:extLst>
                    <a:ext uri="{9D8B030D-6E8A-4147-A177-3AD203B41FA5}">
                      <a16:colId xmlns:a16="http://schemas.microsoft.com/office/drawing/2014/main" val="20000"/>
                    </a:ext>
                  </a:extLst>
                </a:gridCol>
              </a:tblGrid>
              <a:tr h="4631725">
                <a:tc>
                  <a:txBody>
                    <a:bodyPr/>
                    <a:lstStyle/>
                    <a:p>
                      <a:pPr marL="0" lvl="0" indent="0" algn="l" rtl="0">
                        <a:spcBef>
                          <a:spcPts val="0"/>
                        </a:spcBef>
                        <a:spcAft>
                          <a:spcPts val="0"/>
                        </a:spcAft>
                        <a:buNone/>
                      </a:pPr>
                      <a:r>
                        <a:rPr lang="en" sz="1800">
                          <a:latin typeface="Source Code Pro"/>
                          <a:ea typeface="Source Code Pro"/>
                          <a:cs typeface="Source Code Pro"/>
                          <a:sym typeface="Source Code Pro"/>
                        </a:rPr>
                        <a:t>We make numerous efforts in protecting the environment, nature and health of the population and make the world better place to live.</a:t>
                      </a:r>
                      <a:endParaRPr sz="1800">
                        <a:latin typeface="Source Code Pro"/>
                        <a:ea typeface="Source Code Pro"/>
                        <a:cs typeface="Source Code Pro"/>
                        <a:sym typeface="Source Code Pro"/>
                      </a:endParaRPr>
                    </a:p>
                    <a:p>
                      <a:pPr marL="0" lvl="0" indent="0" algn="l" rtl="0">
                        <a:spcBef>
                          <a:spcPts val="0"/>
                        </a:spcBef>
                        <a:spcAft>
                          <a:spcPts val="0"/>
                        </a:spcAft>
                        <a:buNone/>
                      </a:pPr>
                      <a:endParaRPr sz="1800">
                        <a:latin typeface="Source Code Pro"/>
                        <a:ea typeface="Source Code Pro"/>
                        <a:cs typeface="Source Code Pro"/>
                        <a:sym typeface="Source Code Pro"/>
                      </a:endParaRPr>
                    </a:p>
                    <a:p>
                      <a:pPr marL="457200" lvl="0" indent="-342900" algn="l" rtl="0">
                        <a:spcBef>
                          <a:spcPts val="0"/>
                        </a:spcBef>
                        <a:spcAft>
                          <a:spcPts val="0"/>
                        </a:spcAft>
                        <a:buSzPts val="1800"/>
                        <a:buFont typeface="Source Code Pro"/>
                        <a:buChar char="●"/>
                      </a:pPr>
                      <a:r>
                        <a:rPr lang="en" sz="1800">
                          <a:latin typeface="Source Code Pro"/>
                          <a:ea typeface="Source Code Pro"/>
                          <a:cs typeface="Source Code Pro"/>
                          <a:sym typeface="Source Code Pro"/>
                        </a:rPr>
                        <a:t>Arrange waste awareness programs in schools, universities and local communities</a:t>
                      </a:r>
                      <a:endParaRPr sz="1800">
                        <a:latin typeface="Source Code Pro"/>
                        <a:ea typeface="Source Code Pro"/>
                        <a:cs typeface="Source Code Pro"/>
                        <a:sym typeface="Source Code Pro"/>
                      </a:endParaRPr>
                    </a:p>
                    <a:p>
                      <a:pPr marL="457200" lvl="0" indent="-342900" algn="l" rtl="0">
                        <a:spcBef>
                          <a:spcPts val="0"/>
                        </a:spcBef>
                        <a:spcAft>
                          <a:spcPts val="0"/>
                        </a:spcAft>
                        <a:buSzPts val="1800"/>
                        <a:buFont typeface="Source Code Pro"/>
                        <a:buChar char="●"/>
                      </a:pPr>
                      <a:r>
                        <a:rPr lang="en" sz="1800">
                          <a:latin typeface="Source Code Pro"/>
                          <a:ea typeface="Source Code Pro"/>
                          <a:cs typeface="Source Code Pro"/>
                          <a:sym typeface="Source Code Pro"/>
                        </a:rPr>
                        <a:t>Provide e-tutorials and trainings on collecting and segregating waste</a:t>
                      </a:r>
                      <a:endParaRPr sz="1800">
                        <a:latin typeface="Source Code Pro"/>
                        <a:ea typeface="Source Code Pro"/>
                        <a:cs typeface="Source Code Pro"/>
                        <a:sym typeface="Source Code Pro"/>
                      </a:endParaRPr>
                    </a:p>
                    <a:p>
                      <a:pPr marL="457200" lvl="0" indent="-342900" algn="l" rtl="0">
                        <a:spcBef>
                          <a:spcPts val="0"/>
                        </a:spcBef>
                        <a:spcAft>
                          <a:spcPts val="0"/>
                        </a:spcAft>
                        <a:buSzPts val="1800"/>
                        <a:buFont typeface="Source Code Pro"/>
                        <a:buChar char="●"/>
                      </a:pPr>
                      <a:r>
                        <a:rPr lang="en" sz="1800">
                          <a:latin typeface="Source Code Pro"/>
                          <a:ea typeface="Source Code Pro"/>
                          <a:cs typeface="Source Code Pro"/>
                          <a:sym typeface="Source Code Pro"/>
                        </a:rPr>
                        <a:t>Planning on selling different types of recycle bins at low cost</a:t>
                      </a:r>
                      <a:endParaRPr sz="1800">
                        <a:latin typeface="Source Code Pro"/>
                        <a:ea typeface="Source Code Pro"/>
                        <a:cs typeface="Source Code Pro"/>
                        <a:sym typeface="Source Code Pro"/>
                      </a:endParaRPr>
                    </a:p>
                    <a:p>
                      <a:pPr marL="457200" lvl="0" indent="0" algn="l" rtl="0">
                        <a:spcBef>
                          <a:spcPts val="0"/>
                        </a:spcBef>
                        <a:spcAft>
                          <a:spcPts val="0"/>
                        </a:spcAft>
                        <a:buNone/>
                      </a:pPr>
                      <a:endParaRPr sz="1800">
                        <a:latin typeface="Source Code Pro"/>
                        <a:ea typeface="Source Code Pro"/>
                        <a:cs typeface="Source Code Pro"/>
                        <a:sym typeface="Source Code Pro"/>
                      </a:endParaRPr>
                    </a:p>
                    <a:p>
                      <a:pPr marL="457200" lvl="0" indent="0" algn="l" rtl="0">
                        <a:spcBef>
                          <a:spcPts val="0"/>
                        </a:spcBef>
                        <a:spcAft>
                          <a:spcPts val="0"/>
                        </a:spcAft>
                        <a:buNone/>
                      </a:pPr>
                      <a:endParaRPr sz="1800">
                        <a:latin typeface="Source Code Pro"/>
                        <a:ea typeface="Source Code Pro"/>
                        <a:cs typeface="Source Code Pro"/>
                        <a:sym typeface="Source Code Pro"/>
                      </a:endParaRPr>
                    </a:p>
                  </a:txBody>
                  <a:tcPr marL="91425" marR="91425" marT="91425" marB="91425"/>
                </a:tc>
                <a:extLst>
                  <a:ext uri="{0D108BD9-81ED-4DB2-BD59-A6C34878D82A}">
                    <a16:rowId xmlns:a16="http://schemas.microsoft.com/office/drawing/2014/main" val="10000"/>
                  </a:ext>
                </a:extLst>
              </a:tr>
            </a:tbl>
          </a:graphicData>
        </a:graphic>
      </p:graphicFrame>
      <p:pic>
        <p:nvPicPr>
          <p:cNvPr id="115" name="Google Shape;115;p19"/>
          <p:cNvPicPr preferRelativeResize="0"/>
          <p:nvPr/>
        </p:nvPicPr>
        <p:blipFill>
          <a:blip r:embed="rId5">
            <a:alphaModFix/>
          </a:blip>
          <a:stretch>
            <a:fillRect/>
          </a:stretch>
        </p:blipFill>
        <p:spPr>
          <a:xfrm>
            <a:off x="3360150" y="4413499"/>
            <a:ext cx="1063525" cy="47816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0"/>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latin typeface="Comfortaa"/>
                <a:ea typeface="Comfortaa"/>
                <a:cs typeface="Comfortaa"/>
                <a:sym typeface="Comfortaa"/>
              </a:rPr>
              <a:t>Impact on World Trash</a:t>
            </a:r>
            <a:endParaRPr sz="3600">
              <a:latin typeface="Comfortaa"/>
              <a:ea typeface="Comfortaa"/>
              <a:cs typeface="Comfortaa"/>
              <a:sym typeface="Comfortaa"/>
            </a:endParaRPr>
          </a:p>
        </p:txBody>
      </p:sp>
      <p:sp>
        <p:nvSpPr>
          <p:cNvPr id="121" name="Google Shape;121;p20"/>
          <p:cNvSpPr txBox="1">
            <a:spLocks noGrp="1"/>
          </p:cNvSpPr>
          <p:nvPr>
            <p:ph type="body" idx="1"/>
          </p:nvPr>
        </p:nvSpPr>
        <p:spPr>
          <a:xfrm>
            <a:off x="311700" y="1228675"/>
            <a:ext cx="8433600" cy="334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Since our company started in 2016, we have successfully increased overall environmental consciousness by 15%. </a:t>
            </a:r>
            <a:endParaRPr/>
          </a:p>
          <a:p>
            <a:pPr marL="457200" lvl="0" indent="-342900" algn="l" rtl="0">
              <a:spcBef>
                <a:spcPts val="0"/>
              </a:spcBef>
              <a:spcAft>
                <a:spcPts val="0"/>
              </a:spcAft>
              <a:buSzPts val="1800"/>
              <a:buChar char="-"/>
            </a:pPr>
            <a:r>
              <a:rPr lang="en"/>
              <a:t>Our recycling and trash cleanup programs have successfully kept a huge volume of trash out of landfills.</a:t>
            </a:r>
            <a:endParaRPr/>
          </a:p>
          <a:p>
            <a:pPr marL="457200" lvl="0" indent="-342900" algn="l" rtl="0">
              <a:spcBef>
                <a:spcPts val="0"/>
              </a:spcBef>
              <a:spcAft>
                <a:spcPts val="0"/>
              </a:spcAft>
              <a:buSzPts val="1800"/>
              <a:buChar char="-"/>
            </a:pPr>
            <a:r>
              <a:rPr lang="en"/>
              <a:t>Recent data shows that the total trash </a:t>
            </a:r>
            <a:endParaRPr/>
          </a:p>
          <a:p>
            <a:pPr marL="457200" lvl="0" indent="0" algn="l" rtl="0">
              <a:spcBef>
                <a:spcPts val="0"/>
              </a:spcBef>
              <a:spcAft>
                <a:spcPts val="0"/>
              </a:spcAft>
              <a:buNone/>
            </a:pPr>
            <a:r>
              <a:rPr lang="en"/>
              <a:t>produced by U.S has reduced by 3% in the past</a:t>
            </a:r>
            <a:endParaRPr/>
          </a:p>
          <a:p>
            <a:pPr marL="457200" lvl="0" indent="0" algn="l" rtl="0">
              <a:spcBef>
                <a:spcPts val="0"/>
              </a:spcBef>
              <a:spcAft>
                <a:spcPts val="0"/>
              </a:spcAft>
              <a:buNone/>
            </a:pPr>
            <a:r>
              <a:rPr lang="en"/>
              <a:t>two years. We know that there might be other </a:t>
            </a:r>
            <a:endParaRPr/>
          </a:p>
          <a:p>
            <a:pPr marL="457200" lvl="0" indent="0" algn="l" rtl="0">
              <a:spcBef>
                <a:spcPts val="0"/>
              </a:spcBef>
              <a:spcAft>
                <a:spcPts val="0"/>
              </a:spcAft>
              <a:buNone/>
            </a:pPr>
            <a:r>
              <a:rPr lang="en"/>
              <a:t>factors to this too, but we can’t help take </a:t>
            </a:r>
            <a:endParaRPr/>
          </a:p>
          <a:p>
            <a:pPr marL="457200" lvl="0" indent="0" algn="l" rtl="0">
              <a:spcBef>
                <a:spcPts val="0"/>
              </a:spcBef>
              <a:spcAft>
                <a:spcPts val="0"/>
              </a:spcAft>
              <a:buNone/>
            </a:pPr>
            <a:r>
              <a:rPr lang="en"/>
              <a:t>some credit.</a:t>
            </a:r>
            <a:endParaRPr/>
          </a:p>
          <a:p>
            <a:pPr marL="457200" lvl="0" indent="0" algn="l" rtl="0">
              <a:spcBef>
                <a:spcPts val="0"/>
              </a:spcBef>
              <a:spcAft>
                <a:spcPts val="0"/>
              </a:spcAft>
              <a:buNone/>
            </a:pPr>
            <a:endParaRPr/>
          </a:p>
          <a:p>
            <a:pPr marL="457200" lvl="0" indent="0" algn="l" rtl="0">
              <a:spcBef>
                <a:spcPts val="1600"/>
              </a:spcBef>
              <a:spcAft>
                <a:spcPts val="1600"/>
              </a:spcAft>
              <a:buNone/>
            </a:pPr>
            <a:endParaRPr/>
          </a:p>
        </p:txBody>
      </p:sp>
      <p:pic>
        <p:nvPicPr>
          <p:cNvPr id="122" name="Google Shape;122;p20"/>
          <p:cNvPicPr preferRelativeResize="0"/>
          <p:nvPr/>
        </p:nvPicPr>
        <p:blipFill>
          <a:blip r:embed="rId3">
            <a:alphaModFix/>
          </a:blip>
          <a:stretch>
            <a:fillRect/>
          </a:stretch>
        </p:blipFill>
        <p:spPr>
          <a:xfrm>
            <a:off x="0" y="4413500"/>
            <a:ext cx="729999" cy="729999"/>
          </a:xfrm>
          <a:prstGeom prst="rect">
            <a:avLst/>
          </a:prstGeom>
          <a:noFill/>
          <a:ln>
            <a:noFill/>
          </a:ln>
        </p:spPr>
      </p:pic>
      <p:pic>
        <p:nvPicPr>
          <p:cNvPr id="123" name="Google Shape;123;p20"/>
          <p:cNvPicPr preferRelativeResize="0"/>
          <p:nvPr/>
        </p:nvPicPr>
        <p:blipFill>
          <a:blip r:embed="rId4">
            <a:alphaModFix/>
          </a:blip>
          <a:stretch>
            <a:fillRect/>
          </a:stretch>
        </p:blipFill>
        <p:spPr>
          <a:xfrm>
            <a:off x="7193850" y="2571750"/>
            <a:ext cx="1847850" cy="2476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1"/>
          <p:cNvSpPr txBox="1">
            <a:spLocks noGrp="1"/>
          </p:cNvSpPr>
          <p:nvPr>
            <p:ph type="title"/>
          </p:nvPr>
        </p:nvSpPr>
        <p:spPr>
          <a:xfrm>
            <a:off x="1328900" y="89825"/>
            <a:ext cx="7038900" cy="105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latin typeface="Comfortaa"/>
                <a:ea typeface="Comfortaa"/>
                <a:cs typeface="Comfortaa"/>
                <a:sym typeface="Comfortaa"/>
              </a:rPr>
              <a:t>Requirements for Database</a:t>
            </a:r>
            <a:endParaRPr sz="3600">
              <a:latin typeface="Comfortaa"/>
              <a:ea typeface="Comfortaa"/>
              <a:cs typeface="Comfortaa"/>
              <a:sym typeface="Comfortaa"/>
            </a:endParaRPr>
          </a:p>
          <a:p>
            <a:pPr marL="0" lvl="0" indent="0" algn="ctr" rtl="0">
              <a:spcBef>
                <a:spcPts val="0"/>
              </a:spcBef>
              <a:spcAft>
                <a:spcPts val="0"/>
              </a:spcAft>
              <a:buNone/>
            </a:pPr>
            <a:r>
              <a:rPr lang="en" sz="3600">
                <a:latin typeface="Comfortaa"/>
                <a:ea typeface="Comfortaa"/>
                <a:cs typeface="Comfortaa"/>
                <a:sym typeface="Comfortaa"/>
              </a:rPr>
              <a:t>Our Mini World</a:t>
            </a:r>
            <a:endParaRPr sz="3600">
              <a:latin typeface="Comfortaa"/>
              <a:ea typeface="Comfortaa"/>
              <a:cs typeface="Comfortaa"/>
              <a:sym typeface="Comfortaa"/>
            </a:endParaRPr>
          </a:p>
        </p:txBody>
      </p:sp>
      <p:sp>
        <p:nvSpPr>
          <p:cNvPr id="129" name="Google Shape;129;p21"/>
          <p:cNvSpPr txBox="1">
            <a:spLocks noGrp="1"/>
          </p:cNvSpPr>
          <p:nvPr>
            <p:ph type="body" idx="1"/>
          </p:nvPr>
        </p:nvSpPr>
        <p:spPr>
          <a:xfrm>
            <a:off x="311700" y="1205400"/>
            <a:ext cx="8832300" cy="38763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a:t>The Database shall keep track of the Users using the web interface to report Trash and the amount of trash sold to various clients.</a:t>
            </a:r>
            <a:endParaRPr sz="1700"/>
          </a:p>
          <a:p>
            <a:pPr marL="457200" lvl="0" indent="-336550" algn="l" rtl="0">
              <a:spcBef>
                <a:spcPts val="0"/>
              </a:spcBef>
              <a:spcAft>
                <a:spcPts val="0"/>
              </a:spcAft>
              <a:buSzPts val="1700"/>
              <a:buChar char="●"/>
            </a:pPr>
            <a:r>
              <a:rPr lang="en" sz="1700"/>
              <a:t>A USER has a unique username, a name consisting of FName and Lname, Password, email, and phone_no.</a:t>
            </a:r>
            <a:endParaRPr sz="1700"/>
          </a:p>
          <a:p>
            <a:pPr marL="457200" lvl="0" indent="-336550" algn="l" rtl="0">
              <a:spcBef>
                <a:spcPts val="0"/>
              </a:spcBef>
              <a:spcAft>
                <a:spcPts val="0"/>
              </a:spcAft>
              <a:buSzPts val="1700"/>
              <a:buChar char="●"/>
            </a:pPr>
            <a:r>
              <a:rPr lang="en" sz="1700"/>
              <a:t>A LOCATION has an address.</a:t>
            </a:r>
            <a:endParaRPr sz="1700"/>
          </a:p>
          <a:p>
            <a:pPr marL="457200" lvl="0" indent="-336550" algn="l" rtl="0">
              <a:spcBef>
                <a:spcPts val="0"/>
              </a:spcBef>
              <a:spcAft>
                <a:spcPts val="0"/>
              </a:spcAft>
              <a:buSzPts val="1700"/>
              <a:buChar char="●"/>
            </a:pPr>
            <a:r>
              <a:rPr lang="en" sz="1700"/>
              <a:t>COLLECTED_TRASH has a unique TrashId, weight and collected location.</a:t>
            </a:r>
            <a:endParaRPr sz="1700"/>
          </a:p>
          <a:p>
            <a:pPr marL="457200" lvl="0" indent="-336550" algn="l" rtl="0">
              <a:spcBef>
                <a:spcPts val="0"/>
              </a:spcBef>
              <a:spcAft>
                <a:spcPts val="0"/>
              </a:spcAft>
              <a:buSzPts val="1700"/>
              <a:buChar char="●"/>
            </a:pPr>
            <a:r>
              <a:rPr lang="en" sz="1700"/>
              <a:t>An ENERGY_PLANT has a unique EId, address, name, phoneNo</a:t>
            </a:r>
            <a:endParaRPr sz="1700"/>
          </a:p>
          <a:p>
            <a:pPr marL="457200" lvl="0" indent="-336550" algn="l" rtl="0">
              <a:spcBef>
                <a:spcPts val="0"/>
              </a:spcBef>
              <a:spcAft>
                <a:spcPts val="0"/>
              </a:spcAft>
              <a:buSzPts val="1700"/>
              <a:buChar char="●"/>
            </a:pPr>
            <a:r>
              <a:rPr lang="en" sz="1700"/>
              <a:t>A USER can be a CUSTOMER who has company_name, or can be a COLLECTOR who has points.</a:t>
            </a:r>
            <a:endParaRPr sz="1700"/>
          </a:p>
          <a:p>
            <a:pPr marL="457200" lvl="0" indent="0" algn="l" rtl="0">
              <a:spcBef>
                <a:spcPts val="1600"/>
              </a:spcBef>
              <a:spcAft>
                <a:spcPts val="1600"/>
              </a:spcAft>
              <a:buNone/>
            </a:pPr>
            <a:endParaRPr sz="1700"/>
          </a:p>
        </p:txBody>
      </p:sp>
      <p:sp>
        <p:nvSpPr>
          <p:cNvPr id="130" name="Google Shape;130;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131" name="Google Shape;131;p21"/>
          <p:cNvPicPr preferRelativeResize="0"/>
          <p:nvPr/>
        </p:nvPicPr>
        <p:blipFill>
          <a:blip r:embed="rId3">
            <a:alphaModFix/>
          </a:blip>
          <a:stretch>
            <a:fillRect/>
          </a:stretch>
        </p:blipFill>
        <p:spPr>
          <a:xfrm>
            <a:off x="0" y="4413500"/>
            <a:ext cx="729999" cy="729999"/>
          </a:xfrm>
          <a:prstGeom prst="rect">
            <a:avLst/>
          </a:prstGeom>
          <a:noFill/>
          <a:ln>
            <a:noFill/>
          </a:ln>
        </p:spPr>
      </p:pic>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1442</Words>
  <Application>Microsoft Office PowerPoint</Application>
  <PresentationFormat>On-screen Show (16:9)</PresentationFormat>
  <Paragraphs>188</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Lato</vt:lpstr>
      <vt:lpstr>Arial</vt:lpstr>
      <vt:lpstr>Verdana</vt:lpstr>
      <vt:lpstr>Source Code Pro</vt:lpstr>
      <vt:lpstr>Comfortaa</vt:lpstr>
      <vt:lpstr>Amatic SC</vt:lpstr>
      <vt:lpstr>Beach Day</vt:lpstr>
      <vt:lpstr>PowerPoint Presentation</vt:lpstr>
      <vt:lpstr>What do we do?</vt:lpstr>
      <vt:lpstr>Competitors</vt:lpstr>
      <vt:lpstr>Collaborators</vt:lpstr>
      <vt:lpstr>Why waste warp?</vt:lpstr>
      <vt:lpstr>Services offered by Us</vt:lpstr>
      <vt:lpstr>Other areas where our company has a positive impact</vt:lpstr>
      <vt:lpstr>Impact on World Trash</vt:lpstr>
      <vt:lpstr>Requirements for Database Our Mini World</vt:lpstr>
      <vt:lpstr>Requirements continued</vt:lpstr>
      <vt:lpstr>Defined Entities and Attributes</vt:lpstr>
      <vt:lpstr>Defined Relationships</vt:lpstr>
      <vt:lpstr>Defined Relationships continued</vt:lpstr>
      <vt:lpstr>ER/ EER Diagram</vt:lpstr>
      <vt:lpstr>Relational Schema</vt:lpstr>
      <vt:lpstr>Database Creation - Scripts </vt:lpstr>
      <vt:lpstr>Data files with realistic data</vt:lpstr>
      <vt:lpstr>Scripts to populate the database</vt:lpstr>
      <vt:lpstr>Web interface visuals</vt:lpstr>
      <vt:lpstr>How this fulfills our business requirements</vt:lpstr>
      <vt:lpstr>Influence of this research on our lifestyle</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Nihar Gupte</cp:lastModifiedBy>
  <cp:revision>1</cp:revision>
  <dcterms:modified xsi:type="dcterms:W3CDTF">2019-12-02T03:07:14Z</dcterms:modified>
</cp:coreProperties>
</file>